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Montserrat"/>
      <p:regular r:id="rId29"/>
      <p:bold r:id="rId30"/>
      <p:italic r:id="rId31"/>
      <p:boldItalic r:id="rId32"/>
    </p:embeddedFon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isUgWj1sPCCWPfVQxzxtgaEtTZ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C55DF0-E8C0-49BE-873A-DA3C1894095A}">
  <a:tblStyle styleId="{8CC55DF0-E8C0-49BE-873A-DA3C1894095A}"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HelveticaNeue-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HelveticaNeue-italic.fntdata"/><Relationship Id="rId12" Type="http://schemas.openxmlformats.org/officeDocument/2006/relationships/slide" Target="slides/slide7.xml"/><Relationship Id="rId34" Type="http://schemas.openxmlformats.org/officeDocument/2006/relationships/font" Target="fonts/HelveticaNeue-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HelveticaNeue-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16448cc0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2616448cc0b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16448cc0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2616448cc0b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16448cc0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2616448cc0b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16448cc0b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2616448cc0b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16448cc0b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g2616448cc0b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16448cc0b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g2616448cc0b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9" name="Google Shape;46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5" name="Google Shape;48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 name="Shape 17"/>
        <p:cNvGrpSpPr/>
        <p:nvPr/>
      </p:nvGrpSpPr>
      <p:grpSpPr>
        <a:xfrm>
          <a:off x="0" y="0"/>
          <a:ext cx="0" cy="0"/>
          <a:chOff x="0" y="0"/>
          <a:chExt cx="0" cy="0"/>
        </a:xfrm>
      </p:grpSpPr>
      <p:sp>
        <p:nvSpPr>
          <p:cNvPr id="18" name="Google Shape;18;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p:nvPr>
            <p:ph idx="2" type="pic"/>
          </p:nvPr>
        </p:nvSpPr>
        <p:spPr>
          <a:xfrm>
            <a:off x="5183188" y="987425"/>
            <a:ext cx="6172200" cy="4873625"/>
          </a:xfrm>
          <a:prstGeom prst="rect">
            <a:avLst/>
          </a:prstGeom>
          <a:noFill/>
          <a:ln>
            <a:noFill/>
          </a:ln>
        </p:spPr>
      </p:sp>
      <p:sp>
        <p:nvSpPr>
          <p:cNvPr id="20" name="Google Shape;20;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 name="Google Shape;2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1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1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1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1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1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0"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14.png"/><Relationship Id="rId9" Type="http://schemas.openxmlformats.org/officeDocument/2006/relationships/image" Target="../media/image31.pn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36.png"/><Relationship Id="rId8" Type="http://schemas.openxmlformats.org/officeDocument/2006/relationships/hyperlink" Target="https://www.kaggle.com/datasets/evg3n1j/httpparamsdataset" TargetMode="External"/></Relationships>
</file>

<file path=ppt/slides/_rels/slide12.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4.png"/><Relationship Id="rId12"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64.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54.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52.png"/></Relationships>
</file>

<file path=ppt/slides/_rels/slide14.xml.rels><?xml version="1.0" encoding="UTF-8" standalone="yes"?><Relationships xmlns="http://schemas.openxmlformats.org/package/2006/relationships"><Relationship Id="rId10"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48.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42.png"/></Relationships>
</file>

<file path=ppt/slides/_rels/slide15.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43.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42.png"/></Relationships>
</file>

<file path=ppt/slides/_rels/slide16.xml.rels><?xml version="1.0" encoding="UTF-8" standalone="yes"?><Relationships xmlns="http://schemas.openxmlformats.org/package/2006/relationships"><Relationship Id="rId11" Type="http://schemas.openxmlformats.org/officeDocument/2006/relationships/image" Target="../media/image63.jpg"/><Relationship Id="rId10" Type="http://schemas.openxmlformats.org/officeDocument/2006/relationships/image" Target="../media/image46.png"/><Relationship Id="rId13" Type="http://schemas.openxmlformats.org/officeDocument/2006/relationships/image" Target="../media/image67.png"/><Relationship Id="rId12" Type="http://schemas.openxmlformats.org/officeDocument/2006/relationships/image" Target="../media/image44.jp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38.jp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51.png"/></Relationships>
</file>

<file path=ppt/slides/_rels/slide17.xml.rels><?xml version="1.0" encoding="UTF-8" standalone="yes"?><Relationships xmlns="http://schemas.openxmlformats.org/package/2006/relationships"><Relationship Id="rId10"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67.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51.png"/></Relationships>
</file>

<file path=ppt/slides/_rels/slide18.xml.rels><?xml version="1.0" encoding="UTF-8" standalone="yes"?><Relationships xmlns="http://schemas.openxmlformats.org/package/2006/relationships"><Relationship Id="rId10"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55.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51.png"/></Relationships>
</file>

<file path=ppt/slides/_rels/slide19.xml.rels><?xml version="1.0" encoding="UTF-8" standalone="yes"?><Relationships xmlns="http://schemas.openxmlformats.org/package/2006/relationships"><Relationship Id="rId10"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55.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8.png"/><Relationship Id="rId7"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61.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51.png"/></Relationships>
</file>

<file path=ppt/slides/_rels/slide22.xml.rels><?xml version="1.0" encoding="UTF-8" standalone="yes"?><Relationships xmlns="http://schemas.openxmlformats.org/package/2006/relationships"><Relationship Id="rId10"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66.png"/><Relationship Id="rId5" Type="http://schemas.openxmlformats.org/officeDocument/2006/relationships/image" Target="../media/image20.png"/><Relationship Id="rId6" Type="http://schemas.openxmlformats.org/officeDocument/2006/relationships/image" Target="../media/image8.png"/><Relationship Id="rId7" Type="http://schemas.openxmlformats.org/officeDocument/2006/relationships/image" Target="../media/image55.png"/><Relationship Id="rId8"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8.png"/><Relationship Id="rId7"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8.png"/><Relationship Id="rId7" Type="http://schemas.openxmlformats.org/officeDocument/2006/relationships/image" Target="../media/image19.png"/></Relationships>
</file>

<file path=ppt/slides/_rels/slide5.xml.rels><?xml version="1.0" encoding="UTF-8" standalone="yes"?><Relationships xmlns="http://schemas.openxmlformats.org/package/2006/relationships"><Relationship Id="rId20" Type="http://schemas.openxmlformats.org/officeDocument/2006/relationships/slide" Target="/ppt/slides/slide22.xml"/><Relationship Id="rId11" Type="http://schemas.openxmlformats.org/officeDocument/2006/relationships/slide" Target="/ppt/slides/slide8.xml"/><Relationship Id="rId10" Type="http://schemas.openxmlformats.org/officeDocument/2006/relationships/slide" Target="/ppt/slides/slide7.xml"/><Relationship Id="rId21" Type="http://schemas.openxmlformats.org/officeDocument/2006/relationships/image" Target="../media/image11.png"/><Relationship Id="rId13" Type="http://schemas.openxmlformats.org/officeDocument/2006/relationships/slide" Target="/ppt/slides/slide10.xml"/><Relationship Id="rId12" Type="http://schemas.openxmlformats.org/officeDocument/2006/relationships/slide" Target="/ppt/slides/slide9.xml"/><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0.png"/><Relationship Id="rId9" Type="http://schemas.openxmlformats.org/officeDocument/2006/relationships/slide" Target="/ppt/slides/slide6.xml"/><Relationship Id="rId15" Type="http://schemas.openxmlformats.org/officeDocument/2006/relationships/slide" Target="/ppt/slides/slide12.xml"/><Relationship Id="rId14" Type="http://schemas.openxmlformats.org/officeDocument/2006/relationships/slide" Target="/ppt/slides/slide11.xml"/><Relationship Id="rId17" Type="http://schemas.openxmlformats.org/officeDocument/2006/relationships/slide" Target="/ppt/slides/slide14.xml"/><Relationship Id="rId16" Type="http://schemas.openxmlformats.org/officeDocument/2006/relationships/slide" Target="/ppt/slides/slide13.xml"/><Relationship Id="rId5" Type="http://schemas.openxmlformats.org/officeDocument/2006/relationships/image" Target="../media/image14.png"/><Relationship Id="rId19" Type="http://schemas.openxmlformats.org/officeDocument/2006/relationships/slide" Target="/ppt/slides/slide21.xml"/><Relationship Id="rId6" Type="http://schemas.openxmlformats.org/officeDocument/2006/relationships/image" Target="../media/image8.png"/><Relationship Id="rId18" Type="http://schemas.openxmlformats.org/officeDocument/2006/relationships/slide" Target="/ppt/slides/slide16.xml"/><Relationship Id="rId7" Type="http://schemas.openxmlformats.org/officeDocument/2006/relationships/slide" Target="/ppt/slides/slide2.xml"/><Relationship Id="rId8" Type="http://schemas.openxmlformats.org/officeDocument/2006/relationships/slide" Target="/ppt/slid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1.png"/><Relationship Id="rId8"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25.png"/><Relationship Id="rId12"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0.png"/><Relationship Id="rId9"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32.png"/></Relationships>
</file>

<file path=ppt/slides/_rels/slide9.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0.pn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1"/>
            <a:ext cx="12192000" cy="687653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Calibri"/>
              <a:ea typeface="Calibri"/>
              <a:cs typeface="Calibri"/>
              <a:sym typeface="Calibri"/>
            </a:endParaRPr>
          </a:p>
        </p:txBody>
      </p:sp>
      <p:pic>
        <p:nvPicPr>
          <p:cNvPr id="85" name="Google Shape;85;p1"/>
          <p:cNvPicPr preferRelativeResize="0"/>
          <p:nvPr/>
        </p:nvPicPr>
        <p:blipFill rotWithShape="1">
          <a:blip r:embed="rId3">
            <a:alphaModFix/>
          </a:blip>
          <a:srcRect b="0" l="0" r="0" t="0"/>
          <a:stretch/>
        </p:blipFill>
        <p:spPr>
          <a:xfrm>
            <a:off x="7349412" y="4273050"/>
            <a:ext cx="4587550" cy="2676072"/>
          </a:xfrm>
          <a:prstGeom prst="rect">
            <a:avLst/>
          </a:prstGeom>
          <a:noFill/>
          <a:ln>
            <a:noFill/>
          </a:ln>
        </p:spPr>
      </p:pic>
      <p:pic>
        <p:nvPicPr>
          <p:cNvPr id="86" name="Google Shape;86;p1"/>
          <p:cNvPicPr preferRelativeResize="0"/>
          <p:nvPr/>
        </p:nvPicPr>
        <p:blipFill rotWithShape="1">
          <a:blip r:embed="rId3">
            <a:alphaModFix/>
          </a:blip>
          <a:srcRect b="0" l="0" r="0" t="0"/>
          <a:stretch/>
        </p:blipFill>
        <p:spPr>
          <a:xfrm>
            <a:off x="0" y="4273050"/>
            <a:ext cx="4587551" cy="2676072"/>
          </a:xfrm>
          <a:prstGeom prst="rect">
            <a:avLst/>
          </a:prstGeom>
          <a:noFill/>
          <a:ln>
            <a:noFill/>
          </a:ln>
        </p:spPr>
      </p:pic>
      <p:sp>
        <p:nvSpPr>
          <p:cNvPr id="87" name="Google Shape;87;p1"/>
          <p:cNvSpPr txBox="1"/>
          <p:nvPr>
            <p:ph type="ctrTitle"/>
          </p:nvPr>
        </p:nvSpPr>
        <p:spPr>
          <a:xfrm>
            <a:off x="1524000" y="3012666"/>
            <a:ext cx="9144000" cy="832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Calibri"/>
              <a:buNone/>
            </a:pPr>
            <a:r>
              <a:rPr b="1" lang="en-US" sz="4800">
                <a:solidFill>
                  <a:srgbClr val="002060"/>
                </a:solidFill>
                <a:latin typeface="Montserrat"/>
                <a:ea typeface="Montserrat"/>
                <a:cs typeface="Montserrat"/>
                <a:sym typeface="Montserrat"/>
              </a:rPr>
              <a:t>GuardianAI</a:t>
            </a:r>
            <a:endParaRPr b="1" sz="4800">
              <a:solidFill>
                <a:srgbClr val="002060"/>
              </a:solidFill>
              <a:latin typeface="Montserrat"/>
              <a:ea typeface="Montserrat"/>
              <a:cs typeface="Montserrat"/>
              <a:sym typeface="Montserrat"/>
            </a:endParaRPr>
          </a:p>
        </p:txBody>
      </p:sp>
      <p:sp>
        <p:nvSpPr>
          <p:cNvPr id="88" name="Google Shape;88;p1"/>
          <p:cNvSpPr txBox="1"/>
          <p:nvPr>
            <p:ph idx="1" type="subTitle"/>
          </p:nvPr>
        </p:nvSpPr>
        <p:spPr>
          <a:xfrm>
            <a:off x="1524000" y="4036365"/>
            <a:ext cx="9144000" cy="11759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solidFill>
                  <a:srgbClr val="002060"/>
                </a:solidFill>
                <a:latin typeface="Montserrat"/>
                <a:ea typeface="Montserrat"/>
                <a:cs typeface="Montserrat"/>
                <a:sym typeface="Montserrat"/>
              </a:rPr>
              <a:t>Real-Time Cyber Threat Detection and Prevention with Cutting Edge AI Powered Web Attack Monitoring</a:t>
            </a:r>
            <a:endParaRPr>
              <a:solidFill>
                <a:srgbClr val="002060"/>
              </a:solidFill>
              <a:latin typeface="Montserrat"/>
              <a:ea typeface="Montserrat"/>
              <a:cs typeface="Montserrat"/>
              <a:sym typeface="Montserrat"/>
            </a:endParaRPr>
          </a:p>
        </p:txBody>
      </p:sp>
      <p:pic>
        <p:nvPicPr>
          <p:cNvPr id="89" name="Google Shape;89;p1"/>
          <p:cNvPicPr preferRelativeResize="0"/>
          <p:nvPr/>
        </p:nvPicPr>
        <p:blipFill rotWithShape="1">
          <a:blip r:embed="rId4">
            <a:alphaModFix/>
          </a:blip>
          <a:srcRect b="0" l="0" r="0" t="0"/>
          <a:stretch/>
        </p:blipFill>
        <p:spPr>
          <a:xfrm>
            <a:off x="0" y="5917686"/>
            <a:ext cx="12192000" cy="958850"/>
          </a:xfrm>
          <a:prstGeom prst="rect">
            <a:avLst/>
          </a:prstGeom>
          <a:noFill/>
          <a:ln>
            <a:noFill/>
          </a:ln>
        </p:spPr>
      </p:pic>
      <p:pic>
        <p:nvPicPr>
          <p:cNvPr id="90" name="Google Shape;90;p1"/>
          <p:cNvPicPr preferRelativeResize="0"/>
          <p:nvPr/>
        </p:nvPicPr>
        <p:blipFill rotWithShape="1">
          <a:blip r:embed="rId5">
            <a:alphaModFix/>
          </a:blip>
          <a:srcRect b="0" l="0" r="0" t="0"/>
          <a:stretch/>
        </p:blipFill>
        <p:spPr>
          <a:xfrm>
            <a:off x="9231465" y="0"/>
            <a:ext cx="2960536" cy="642551"/>
          </a:xfrm>
          <a:prstGeom prst="rect">
            <a:avLst/>
          </a:prstGeom>
          <a:noFill/>
          <a:ln>
            <a:noFill/>
          </a:ln>
        </p:spPr>
      </p:pic>
      <p:pic>
        <p:nvPicPr>
          <p:cNvPr id="91" name="Google Shape;91;p1"/>
          <p:cNvPicPr preferRelativeResize="0"/>
          <p:nvPr/>
        </p:nvPicPr>
        <p:blipFill rotWithShape="1">
          <a:blip r:embed="rId5">
            <a:alphaModFix/>
          </a:blip>
          <a:srcRect b="0" l="0" r="0" t="0"/>
          <a:stretch/>
        </p:blipFill>
        <p:spPr>
          <a:xfrm flipH="1">
            <a:off x="0" y="-1"/>
            <a:ext cx="2960536" cy="642551"/>
          </a:xfrm>
          <a:prstGeom prst="rect">
            <a:avLst/>
          </a:prstGeom>
          <a:noFill/>
          <a:ln>
            <a:noFill/>
          </a:ln>
        </p:spPr>
      </p:pic>
      <p:pic>
        <p:nvPicPr>
          <p:cNvPr id="92" name="Google Shape;92;p1"/>
          <p:cNvPicPr preferRelativeResize="0"/>
          <p:nvPr/>
        </p:nvPicPr>
        <p:blipFill rotWithShape="1">
          <a:blip r:embed="rId6">
            <a:alphaModFix/>
          </a:blip>
          <a:srcRect b="0" l="0" r="0" t="0"/>
          <a:stretch/>
        </p:blipFill>
        <p:spPr>
          <a:xfrm>
            <a:off x="4795789" y="294586"/>
            <a:ext cx="1461607" cy="1537784"/>
          </a:xfrm>
          <a:prstGeom prst="rect">
            <a:avLst/>
          </a:prstGeom>
          <a:noFill/>
          <a:ln>
            <a:noFill/>
          </a:ln>
        </p:spPr>
      </p:pic>
      <p:sp>
        <p:nvSpPr>
          <p:cNvPr id="93" name="Google Shape;93;p1"/>
          <p:cNvSpPr txBox="1"/>
          <p:nvPr/>
        </p:nvSpPr>
        <p:spPr>
          <a:xfrm>
            <a:off x="4384659" y="5598887"/>
            <a:ext cx="3422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2060"/>
                </a:solidFill>
                <a:latin typeface="Montserrat"/>
                <a:ea typeface="Montserrat"/>
                <a:cs typeface="Montserrat"/>
                <a:sym typeface="Montserrat"/>
              </a:rPr>
              <a:t>Muhamad Ali </a:t>
            </a:r>
            <a:endParaRPr b="0" i="0" sz="1200" u="none" cap="none" strike="noStrike">
              <a:solidFill>
                <a:srgbClr val="00206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2060"/>
                </a:solidFill>
                <a:latin typeface="Montserrat"/>
                <a:ea typeface="Montserrat"/>
                <a:cs typeface="Montserrat"/>
                <a:sym typeface="Montserrat"/>
              </a:rPr>
              <a:t>Dika Putri Metalica</a:t>
            </a:r>
            <a:endParaRPr b="0" i="0" sz="1200" u="none" cap="none" strike="noStrike">
              <a:solidFill>
                <a:srgbClr val="002060"/>
              </a:solidFill>
              <a:latin typeface="Montserrat"/>
              <a:ea typeface="Montserrat"/>
              <a:cs typeface="Montserrat"/>
              <a:sym typeface="Montserrat"/>
            </a:endParaRPr>
          </a:p>
        </p:txBody>
      </p:sp>
      <p:sp>
        <p:nvSpPr>
          <p:cNvPr id="94" name="Google Shape;94;p1"/>
          <p:cNvSpPr txBox="1"/>
          <p:nvPr/>
        </p:nvSpPr>
        <p:spPr>
          <a:xfrm>
            <a:off x="3179793" y="2023053"/>
            <a:ext cx="583241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2060"/>
                </a:solidFill>
                <a:latin typeface="Montserrat"/>
                <a:ea typeface="Montserrat"/>
                <a:cs typeface="Montserrat"/>
                <a:sym typeface="Montserrat"/>
              </a:rPr>
              <a:t>TURNAMEN SAINS DATA NASIONAL 2023</a:t>
            </a:r>
            <a:endParaRPr b="1" i="0" sz="1800" u="none" cap="none" strike="noStrike">
              <a:solidFill>
                <a:srgbClr val="002060"/>
              </a:solidFill>
              <a:latin typeface="Montserrat"/>
              <a:ea typeface="Montserrat"/>
              <a:cs typeface="Montserrat"/>
              <a:sym typeface="Montserrat"/>
            </a:endParaRPr>
          </a:p>
        </p:txBody>
      </p:sp>
      <p:pic>
        <p:nvPicPr>
          <p:cNvPr id="95" name="Google Shape;95;p1"/>
          <p:cNvPicPr preferRelativeResize="0"/>
          <p:nvPr/>
        </p:nvPicPr>
        <p:blipFill rotWithShape="1">
          <a:blip r:embed="rId7">
            <a:alphaModFix/>
          </a:blip>
          <a:srcRect b="0" l="0" r="0" t="0"/>
          <a:stretch/>
        </p:blipFill>
        <p:spPr>
          <a:xfrm>
            <a:off x="6362966" y="419582"/>
            <a:ext cx="1287791" cy="128779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g2616448cc0b_0_5"/>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228" name="Google Shape;228;g2616448cc0b_0_5"/>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229" name="Google Shape;229;g2616448cc0b_0_5"/>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230" name="Google Shape;230;g2616448cc0b_0_5"/>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231" name="Google Shape;231;g2616448cc0b_0_5"/>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232" name="Google Shape;232;g2616448cc0b_0_5"/>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sp>
        <p:nvSpPr>
          <p:cNvPr id="233" name="Google Shape;233;g2616448cc0b_0_5"/>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Chapter 1 - Introduction to CRISP DM Framework for Data Science and Machine  Learning" id="234" name="Google Shape;234;g2616448cc0b_0_5"/>
          <p:cNvPicPr preferRelativeResize="0"/>
          <p:nvPr/>
        </p:nvPicPr>
        <p:blipFill rotWithShape="1">
          <a:blip r:embed="rId8">
            <a:alphaModFix/>
          </a:blip>
          <a:srcRect b="0" l="0" r="0" t="0"/>
          <a:stretch/>
        </p:blipFill>
        <p:spPr>
          <a:xfrm>
            <a:off x="4786522" y="1723177"/>
            <a:ext cx="3090182" cy="2848823"/>
          </a:xfrm>
          <a:prstGeom prst="rect">
            <a:avLst/>
          </a:prstGeom>
          <a:noFill/>
          <a:ln>
            <a:noFill/>
          </a:ln>
        </p:spPr>
      </p:pic>
      <p:sp>
        <p:nvSpPr>
          <p:cNvPr id="235" name="Google Shape;235;g2616448cc0b_0_5"/>
          <p:cNvSpPr txBox="1"/>
          <p:nvPr/>
        </p:nvSpPr>
        <p:spPr>
          <a:xfrm>
            <a:off x="2350225" y="4912325"/>
            <a:ext cx="9126000" cy="1200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lang="en-US" sz="1800">
                <a:solidFill>
                  <a:srgbClr val="2F5496"/>
                </a:solidFill>
                <a:latin typeface="Times New Roman"/>
                <a:ea typeface="Times New Roman"/>
                <a:cs typeface="Times New Roman"/>
                <a:sym typeface="Times New Roman"/>
              </a:rPr>
              <a:t>Proyek ini dibangun dengan menggunakan metode </a:t>
            </a:r>
            <a:r>
              <a:rPr b="1" lang="en-US" sz="1800">
                <a:solidFill>
                  <a:srgbClr val="2F5496"/>
                </a:solidFill>
                <a:latin typeface="Times New Roman"/>
                <a:ea typeface="Times New Roman"/>
                <a:cs typeface="Times New Roman"/>
                <a:sym typeface="Times New Roman"/>
              </a:rPr>
              <a:t>CRISDM </a:t>
            </a:r>
            <a:r>
              <a:rPr lang="en-US" sz="1800">
                <a:solidFill>
                  <a:srgbClr val="2F5496"/>
                </a:solidFill>
                <a:latin typeface="Times New Roman"/>
                <a:ea typeface="Times New Roman"/>
                <a:cs typeface="Times New Roman"/>
                <a:sym typeface="Times New Roman"/>
              </a:rPr>
              <a:t>(Cross-Industry Standard Process for Data Mining), sebuah pendekatan standar lintas industri dalam pengolahan data mining. </a:t>
            </a:r>
            <a:endParaRPr sz="1800">
              <a:solidFill>
                <a:srgbClr val="2F5496"/>
              </a:solidFill>
              <a:latin typeface="Times New Roman"/>
              <a:ea typeface="Times New Roman"/>
              <a:cs typeface="Times New Roman"/>
              <a:sym typeface="Times New Roman"/>
            </a:endParaRPr>
          </a:p>
          <a:p>
            <a:pPr indent="0" lvl="0" marL="0" rtl="0" algn="ctr">
              <a:spcBef>
                <a:spcPts val="0"/>
              </a:spcBef>
              <a:spcAft>
                <a:spcPts val="0"/>
              </a:spcAft>
              <a:buNone/>
            </a:pPr>
            <a:r>
              <a:rPr lang="en-US" sz="1800">
                <a:solidFill>
                  <a:srgbClr val="2F5496"/>
                </a:solidFill>
                <a:latin typeface="Times New Roman"/>
                <a:ea typeface="Times New Roman"/>
                <a:cs typeface="Times New Roman"/>
                <a:sym typeface="Times New Roman"/>
              </a:rPr>
              <a:t>Dengan metodologi ini, kita bukan hanya sekadar menjalankan proyek, tapi juga menggali potensi data secara efisien dan terstruktur</a:t>
            </a:r>
            <a:endParaRPr sz="1800">
              <a:solidFill>
                <a:srgbClr val="2F5496"/>
              </a:solidFill>
              <a:latin typeface="Times New Roman"/>
              <a:ea typeface="Times New Roman"/>
              <a:cs typeface="Times New Roman"/>
              <a:sym typeface="Times New Roman"/>
            </a:endParaRPr>
          </a:p>
        </p:txBody>
      </p:sp>
      <p:sp>
        <p:nvSpPr>
          <p:cNvPr id="236" name="Google Shape;236;g2616448cc0b_0_5"/>
          <p:cNvSpPr txBox="1"/>
          <p:nvPr/>
        </p:nvSpPr>
        <p:spPr>
          <a:xfrm>
            <a:off x="2152575" y="102650"/>
            <a:ext cx="8572500" cy="585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n-US" sz="3800">
                <a:solidFill>
                  <a:srgbClr val="002060"/>
                </a:solidFill>
                <a:latin typeface="Times New Roman"/>
                <a:ea typeface="Times New Roman"/>
                <a:cs typeface="Times New Roman"/>
                <a:sym typeface="Times New Roman"/>
              </a:rPr>
              <a:t>Metode Yang Digunakan</a:t>
            </a:r>
            <a:endParaRPr b="1" sz="3600">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p:nvPr/>
        </p:nvSpPr>
        <p:spPr>
          <a:xfrm>
            <a:off x="2127625" y="4773775"/>
            <a:ext cx="6074100" cy="1723800"/>
          </a:xfrm>
          <a:prstGeom prst="rect">
            <a:avLst/>
          </a:prstGeom>
          <a:solidFill>
            <a:schemeClr val="accent4"/>
          </a:solidFill>
          <a:ln cap="flat" cmpd="sng" w="25400">
            <a:solidFill>
              <a:srgbClr val="6B5100"/>
            </a:solidFill>
            <a:prstDash val="solid"/>
            <a:round/>
            <a:headEnd len="sm" w="sm" type="none"/>
            <a:tailEnd len="sm" w="sm" type="none"/>
          </a:ln>
        </p:spPr>
        <p:txBody>
          <a:bodyPr anchorCtr="0" anchor="ctr" bIns="45700" lIns="91425" spcFirstLastPara="1" rIns="91425" wrap="square" tIns="45700">
            <a:noAutofit/>
          </a:bodyPr>
          <a:lstStyle/>
          <a:p>
            <a:pPr indent="-330200" lvl="0" marL="457200" marR="0" rtl="0" algn="just">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Pola data </a:t>
            </a:r>
            <a:r>
              <a:rPr lang="en-US" sz="1600">
                <a:solidFill>
                  <a:schemeClr val="dk1"/>
                </a:solidFill>
                <a:latin typeface="Times New Roman"/>
                <a:ea typeface="Times New Roman"/>
                <a:cs typeface="Times New Roman"/>
                <a:sym typeface="Times New Roman"/>
              </a:rPr>
              <a:t>imbalance</a:t>
            </a:r>
            <a:r>
              <a:rPr lang="en-US" sz="1600">
                <a:solidFill>
                  <a:schemeClr val="dk1"/>
                </a:solidFill>
                <a:latin typeface="Times New Roman"/>
                <a:ea typeface="Times New Roman"/>
                <a:cs typeface="Times New Roman"/>
                <a:sym typeface="Times New Roman"/>
              </a:rPr>
              <a:t> sehingga perlu </a:t>
            </a:r>
            <a:r>
              <a:rPr lang="en-US" sz="1600">
                <a:solidFill>
                  <a:schemeClr val="dk1"/>
                </a:solidFill>
                <a:latin typeface="Times New Roman"/>
                <a:ea typeface="Times New Roman"/>
                <a:cs typeface="Times New Roman"/>
                <a:sym typeface="Times New Roman"/>
              </a:rPr>
              <a:t>dilakukan</a:t>
            </a:r>
            <a:r>
              <a:rPr lang="en-US" sz="1600">
                <a:solidFill>
                  <a:schemeClr val="dk1"/>
                </a:solidFill>
                <a:latin typeface="Times New Roman"/>
                <a:ea typeface="Times New Roman"/>
                <a:cs typeface="Times New Roman"/>
                <a:sym typeface="Times New Roman"/>
              </a:rPr>
              <a:t> handling imbalancing</a:t>
            </a:r>
            <a:endParaRPr sz="1600">
              <a:solidFill>
                <a:schemeClr val="dk1"/>
              </a:solidFill>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Label (Class) </a:t>
            </a:r>
            <a:r>
              <a:rPr lang="en-US" sz="1600">
                <a:solidFill>
                  <a:schemeClr val="dk1"/>
                </a:solidFill>
                <a:latin typeface="Times New Roman"/>
                <a:ea typeface="Times New Roman"/>
                <a:cs typeface="Times New Roman"/>
                <a:sym typeface="Times New Roman"/>
              </a:rPr>
              <a:t>memiliki</a:t>
            </a:r>
            <a:r>
              <a:rPr lang="en-US" sz="1600">
                <a:solidFill>
                  <a:schemeClr val="dk1"/>
                </a:solidFill>
                <a:latin typeface="Times New Roman"/>
                <a:ea typeface="Times New Roman"/>
                <a:cs typeface="Times New Roman"/>
                <a:sym typeface="Times New Roman"/>
              </a:rPr>
              <a:t> tipe data object sehingga perlu dilakukan transformasi tipe data</a:t>
            </a:r>
            <a:endParaRPr sz="1600">
              <a:solidFill>
                <a:schemeClr val="dk1"/>
              </a:solidFill>
              <a:latin typeface="Times New Roman"/>
              <a:ea typeface="Times New Roman"/>
              <a:cs typeface="Times New Roman"/>
              <a:sym typeface="Times New Roman"/>
            </a:endParaRPr>
          </a:p>
          <a:p>
            <a:pPr indent="-330200" lvl="0" marL="457200" marR="0" rtl="0" algn="just">
              <a:lnSpc>
                <a:spcPct val="100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Perlu dilakukan transformasi </a:t>
            </a:r>
            <a:r>
              <a:rPr lang="en-US" sz="1600">
                <a:solidFill>
                  <a:schemeClr val="dk1"/>
                </a:solidFill>
                <a:latin typeface="Times New Roman"/>
                <a:ea typeface="Times New Roman"/>
                <a:cs typeface="Times New Roman"/>
                <a:sym typeface="Times New Roman"/>
              </a:rPr>
              <a:t>vektor</a:t>
            </a:r>
            <a:r>
              <a:rPr lang="en-US" sz="1600">
                <a:solidFill>
                  <a:schemeClr val="dk1"/>
                </a:solidFill>
                <a:latin typeface="Times New Roman"/>
                <a:ea typeface="Times New Roman"/>
                <a:cs typeface="Times New Roman"/>
                <a:sym typeface="Times New Roman"/>
              </a:rPr>
              <a:t> pada feature</a:t>
            </a:r>
            <a:endParaRPr sz="1600">
              <a:solidFill>
                <a:schemeClr val="dk1"/>
              </a:solidFill>
              <a:latin typeface="Times New Roman"/>
              <a:ea typeface="Times New Roman"/>
              <a:cs typeface="Times New Roman"/>
              <a:sym typeface="Times New Roman"/>
            </a:endParaRPr>
          </a:p>
        </p:txBody>
      </p:sp>
      <p:sp>
        <p:nvSpPr>
          <p:cNvPr id="242" name="Google Shape;242;p24"/>
          <p:cNvSpPr/>
          <p:nvPr/>
        </p:nvSpPr>
        <p:spPr>
          <a:xfrm>
            <a:off x="2154800" y="2616800"/>
            <a:ext cx="6036900" cy="1714500"/>
          </a:xfrm>
          <a:prstGeom prst="rect">
            <a:avLst/>
          </a:prstGeom>
          <a:solidFill>
            <a:srgbClr val="BABABA"/>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323850" lvl="0" marL="457200" marR="0" rtl="0" algn="just">
              <a:lnSpc>
                <a:spcPct val="100000"/>
              </a:lnSpc>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Dari data yang ada tim mencoba memahami informasi apa yang ada pada dataset. </a:t>
            </a:r>
            <a:endParaRPr sz="1500">
              <a:solidFill>
                <a:schemeClr val="dk1"/>
              </a:solidFill>
              <a:latin typeface="Times New Roman"/>
              <a:ea typeface="Times New Roman"/>
              <a:cs typeface="Times New Roman"/>
              <a:sym typeface="Times New Roman"/>
            </a:endParaRPr>
          </a:p>
          <a:p>
            <a:pPr indent="-323850" lvl="0" marL="457200" marR="0" rtl="0" algn="just">
              <a:lnSpc>
                <a:spcPct val="100000"/>
              </a:lnSpc>
              <a:spcBef>
                <a:spcPts val="0"/>
              </a:spcBef>
              <a:spcAft>
                <a:spcPts val="0"/>
              </a:spcAft>
              <a:buClr>
                <a:schemeClr val="dk1"/>
              </a:buClr>
              <a:buSzPts val="1500"/>
              <a:buFont typeface="Times New Roman"/>
              <a:buChar char="●"/>
            </a:pPr>
            <a:r>
              <a:rPr lang="en-US" sz="1500">
                <a:solidFill>
                  <a:schemeClr val="dk1"/>
                </a:solidFill>
                <a:latin typeface="Times New Roman"/>
                <a:ea typeface="Times New Roman"/>
                <a:cs typeface="Times New Roman"/>
                <a:sym typeface="Times New Roman"/>
              </a:rPr>
              <a:t>Data ini terdiri dari 31067  Baris dan 4 </a:t>
            </a:r>
            <a:r>
              <a:rPr lang="en-US" sz="1600">
                <a:solidFill>
                  <a:schemeClr val="dk1"/>
                </a:solidFill>
                <a:latin typeface="Times New Roman"/>
                <a:ea typeface="Times New Roman"/>
                <a:cs typeface="Times New Roman"/>
                <a:sym typeface="Times New Roman"/>
              </a:rPr>
              <a:t>feature</a:t>
            </a:r>
            <a:endParaRPr sz="1500">
              <a:solidFill>
                <a:schemeClr val="dk1"/>
              </a:solidFill>
              <a:latin typeface="Times New Roman"/>
              <a:ea typeface="Times New Roman"/>
              <a:cs typeface="Times New Roman"/>
              <a:sym typeface="Times New Roman"/>
            </a:endParaRPr>
          </a:p>
          <a:p>
            <a:pPr indent="-323850" lvl="0" marL="457200" marR="0" rtl="0" algn="just">
              <a:lnSpc>
                <a:spcPct val="100000"/>
              </a:lnSpc>
              <a:spcBef>
                <a:spcPts val="0"/>
              </a:spcBef>
              <a:spcAft>
                <a:spcPts val="0"/>
              </a:spcAft>
              <a:buClr>
                <a:schemeClr val="dk1"/>
              </a:buClr>
              <a:buSzPts val="1500"/>
              <a:buFont typeface="Times New Roman"/>
              <a:buChar char="●"/>
            </a:pPr>
            <a:r>
              <a:rPr lang="en-US" sz="1600">
                <a:solidFill>
                  <a:schemeClr val="dk1"/>
                </a:solidFill>
                <a:latin typeface="Times New Roman"/>
                <a:ea typeface="Times New Roman"/>
                <a:cs typeface="Times New Roman"/>
                <a:sym typeface="Times New Roman"/>
              </a:rPr>
              <a:t>feature </a:t>
            </a:r>
            <a:r>
              <a:rPr lang="en-US" sz="1500">
                <a:solidFill>
                  <a:schemeClr val="dk1"/>
                </a:solidFill>
                <a:latin typeface="Times New Roman"/>
                <a:ea typeface="Times New Roman"/>
                <a:cs typeface="Times New Roman"/>
                <a:sym typeface="Times New Roman"/>
              </a:rPr>
              <a:t>tersebut yaitu payload, length, attack_type dan label</a:t>
            </a:r>
            <a:endParaRPr sz="1500">
              <a:solidFill>
                <a:schemeClr val="dk1"/>
              </a:solidFill>
              <a:latin typeface="Times New Roman"/>
              <a:ea typeface="Times New Roman"/>
              <a:cs typeface="Times New Roman"/>
              <a:sym typeface="Times New Roman"/>
            </a:endParaRPr>
          </a:p>
          <a:p>
            <a:pPr indent="-323850" lvl="0" marL="457200" marR="0" rtl="0" algn="just">
              <a:lnSpc>
                <a:spcPct val="100000"/>
              </a:lnSpc>
              <a:spcBef>
                <a:spcPts val="0"/>
              </a:spcBef>
              <a:spcAft>
                <a:spcPts val="0"/>
              </a:spcAft>
              <a:buClr>
                <a:schemeClr val="dk1"/>
              </a:buClr>
              <a:buSzPts val="1500"/>
              <a:buFont typeface="Times New Roman"/>
              <a:buChar char="●"/>
            </a:pPr>
            <a:r>
              <a:rPr lang="en-US" sz="1600">
                <a:solidFill>
                  <a:schemeClr val="dk1"/>
                </a:solidFill>
                <a:latin typeface="Times New Roman"/>
                <a:ea typeface="Times New Roman"/>
                <a:cs typeface="Times New Roman"/>
                <a:sym typeface="Times New Roman"/>
              </a:rPr>
              <a:t>feature </a:t>
            </a:r>
            <a:r>
              <a:rPr lang="en-US" sz="1500">
                <a:solidFill>
                  <a:schemeClr val="dk1"/>
                </a:solidFill>
                <a:latin typeface="Times New Roman"/>
                <a:ea typeface="Times New Roman"/>
                <a:cs typeface="Times New Roman"/>
                <a:sym typeface="Times New Roman"/>
              </a:rPr>
              <a:t>payload merupakan content serangan dan length adalah Panjang data dari payload, sedangkan </a:t>
            </a:r>
            <a:r>
              <a:rPr lang="en-US" sz="1500">
                <a:solidFill>
                  <a:schemeClr val="dk1"/>
                </a:solidFill>
                <a:latin typeface="Times New Roman"/>
                <a:ea typeface="Times New Roman"/>
                <a:cs typeface="Times New Roman"/>
                <a:sym typeface="Times New Roman"/>
              </a:rPr>
              <a:t>attack_type</a:t>
            </a:r>
            <a:r>
              <a:rPr lang="en-US" sz="1500">
                <a:solidFill>
                  <a:schemeClr val="dk1"/>
                </a:solidFill>
                <a:latin typeface="Times New Roman"/>
                <a:ea typeface="Times New Roman"/>
                <a:cs typeface="Times New Roman"/>
                <a:sym typeface="Times New Roman"/>
              </a:rPr>
              <a:t> adalah tipe serangan dan label </a:t>
            </a:r>
            <a:r>
              <a:rPr lang="en-US" sz="1500">
                <a:solidFill>
                  <a:schemeClr val="dk1"/>
                </a:solidFill>
                <a:latin typeface="Times New Roman"/>
                <a:ea typeface="Times New Roman"/>
                <a:cs typeface="Times New Roman"/>
                <a:sym typeface="Times New Roman"/>
              </a:rPr>
              <a:t>berisi</a:t>
            </a:r>
            <a:r>
              <a:rPr lang="en-US" sz="1500">
                <a:solidFill>
                  <a:schemeClr val="dk1"/>
                </a:solidFill>
                <a:latin typeface="Times New Roman"/>
                <a:ea typeface="Times New Roman"/>
                <a:cs typeface="Times New Roman"/>
                <a:sym typeface="Times New Roman"/>
              </a:rPr>
              <a:t> </a:t>
            </a:r>
            <a:r>
              <a:rPr b="1" lang="en-US" sz="1500">
                <a:solidFill>
                  <a:schemeClr val="dk1"/>
                </a:solidFill>
                <a:latin typeface="Times New Roman"/>
                <a:ea typeface="Times New Roman"/>
                <a:cs typeface="Times New Roman"/>
                <a:sym typeface="Times New Roman"/>
              </a:rPr>
              <a:t>norm </a:t>
            </a:r>
            <a:r>
              <a:rPr lang="en-US" sz="1500">
                <a:solidFill>
                  <a:schemeClr val="dk1"/>
                </a:solidFill>
                <a:latin typeface="Times New Roman"/>
                <a:ea typeface="Times New Roman"/>
                <a:cs typeface="Times New Roman"/>
                <a:sym typeface="Times New Roman"/>
              </a:rPr>
              <a:t>dan </a:t>
            </a:r>
            <a:r>
              <a:rPr b="1" lang="en-US" sz="1500">
                <a:solidFill>
                  <a:schemeClr val="dk1"/>
                </a:solidFill>
                <a:latin typeface="Times New Roman"/>
                <a:ea typeface="Times New Roman"/>
                <a:cs typeface="Times New Roman"/>
                <a:sym typeface="Times New Roman"/>
              </a:rPr>
              <a:t>unnorm</a:t>
            </a:r>
            <a:endParaRPr b="1" sz="1500">
              <a:solidFill>
                <a:schemeClr val="dk1"/>
              </a:solidFill>
              <a:latin typeface="Times New Roman"/>
              <a:ea typeface="Times New Roman"/>
              <a:cs typeface="Times New Roman"/>
              <a:sym typeface="Times New Roman"/>
            </a:endParaRPr>
          </a:p>
        </p:txBody>
      </p:sp>
      <p:pic>
        <p:nvPicPr>
          <p:cNvPr id="243" name="Google Shape;243;p24"/>
          <p:cNvPicPr preferRelativeResize="0"/>
          <p:nvPr/>
        </p:nvPicPr>
        <p:blipFill rotWithShape="1">
          <a:blip r:embed="rId3">
            <a:alphaModFix/>
          </a:blip>
          <a:srcRect b="0" l="0" r="0" t="0"/>
          <a:stretch/>
        </p:blipFill>
        <p:spPr>
          <a:xfrm flipH="1" rot="8100000">
            <a:off x="426704" y="-906690"/>
            <a:ext cx="4587550" cy="2676072"/>
          </a:xfrm>
          <a:prstGeom prst="rect">
            <a:avLst/>
          </a:prstGeom>
          <a:noFill/>
          <a:ln>
            <a:noFill/>
          </a:ln>
        </p:spPr>
      </p:pic>
      <p:pic>
        <p:nvPicPr>
          <p:cNvPr id="244" name="Google Shape;244;p24"/>
          <p:cNvPicPr preferRelativeResize="0"/>
          <p:nvPr/>
        </p:nvPicPr>
        <p:blipFill rotWithShape="1">
          <a:blip r:embed="rId4">
            <a:alphaModFix/>
          </a:blip>
          <a:srcRect b="0" l="0" r="0" t="0"/>
          <a:stretch/>
        </p:blipFill>
        <p:spPr>
          <a:xfrm>
            <a:off x="0" y="9298"/>
            <a:ext cx="2247900" cy="6858000"/>
          </a:xfrm>
          <a:prstGeom prst="rect">
            <a:avLst/>
          </a:prstGeom>
          <a:noFill/>
          <a:ln>
            <a:noFill/>
          </a:ln>
        </p:spPr>
      </p:pic>
      <p:pic>
        <p:nvPicPr>
          <p:cNvPr id="245" name="Google Shape;245;p24"/>
          <p:cNvPicPr preferRelativeResize="0"/>
          <p:nvPr/>
        </p:nvPicPr>
        <p:blipFill rotWithShape="1">
          <a:blip r:embed="rId5">
            <a:alphaModFix/>
          </a:blip>
          <a:srcRect b="0" l="0" r="0" t="0"/>
          <a:stretch/>
        </p:blipFill>
        <p:spPr>
          <a:xfrm flipH="1" rot="10800000">
            <a:off x="9496788" y="6291570"/>
            <a:ext cx="2695213" cy="584966"/>
          </a:xfrm>
          <a:prstGeom prst="rect">
            <a:avLst/>
          </a:prstGeom>
          <a:noFill/>
          <a:ln>
            <a:noFill/>
          </a:ln>
        </p:spPr>
      </p:pic>
      <p:sp>
        <p:nvSpPr>
          <p:cNvPr id="246" name="Google Shape;246;p24"/>
          <p:cNvSpPr txBox="1"/>
          <p:nvPr/>
        </p:nvSpPr>
        <p:spPr>
          <a:xfrm>
            <a:off x="2304264" y="6539961"/>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247" name="Google Shape;247;p24"/>
          <p:cNvPicPr preferRelativeResize="0"/>
          <p:nvPr/>
        </p:nvPicPr>
        <p:blipFill rotWithShape="1">
          <a:blip r:embed="rId6">
            <a:alphaModFix/>
          </a:blip>
          <a:srcRect b="0" l="0" r="0" t="0"/>
          <a:stretch/>
        </p:blipFill>
        <p:spPr>
          <a:xfrm>
            <a:off x="10921163" y="262406"/>
            <a:ext cx="913699" cy="961326"/>
          </a:xfrm>
          <a:prstGeom prst="rect">
            <a:avLst/>
          </a:prstGeom>
          <a:noFill/>
          <a:ln>
            <a:noFill/>
          </a:ln>
        </p:spPr>
      </p:pic>
      <p:pic>
        <p:nvPicPr>
          <p:cNvPr id="248" name="Google Shape;248;p24"/>
          <p:cNvPicPr preferRelativeResize="0"/>
          <p:nvPr/>
        </p:nvPicPr>
        <p:blipFill rotWithShape="1">
          <a:blip r:embed="rId7">
            <a:alphaModFix/>
          </a:blip>
          <a:srcRect b="0" l="0" r="0" t="0"/>
          <a:stretch/>
        </p:blipFill>
        <p:spPr>
          <a:xfrm>
            <a:off x="49925" y="62200"/>
            <a:ext cx="1973525" cy="1361725"/>
          </a:xfrm>
          <a:prstGeom prst="rect">
            <a:avLst/>
          </a:prstGeom>
          <a:noFill/>
          <a:ln cap="flat" cmpd="sng" w="9525">
            <a:solidFill>
              <a:schemeClr val="dk1"/>
            </a:solidFill>
            <a:prstDash val="solid"/>
            <a:round/>
            <a:headEnd len="sm" w="sm" type="none"/>
            <a:tailEnd len="sm" w="sm" type="none"/>
          </a:ln>
        </p:spPr>
      </p:pic>
      <p:sp>
        <p:nvSpPr>
          <p:cNvPr id="249" name="Google Shape;249;p24"/>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50" name="Google Shape;250;p24"/>
          <p:cNvSpPr txBox="1"/>
          <p:nvPr/>
        </p:nvSpPr>
        <p:spPr>
          <a:xfrm>
            <a:off x="2117675" y="1031175"/>
            <a:ext cx="8599200" cy="1169400"/>
          </a:xfrm>
          <a:prstGeom prst="rect">
            <a:avLst/>
          </a:prstGeom>
          <a:noFill/>
          <a:ln>
            <a:noFill/>
          </a:ln>
        </p:spPr>
        <p:txBody>
          <a:bodyPr anchorCtr="0" anchor="ctr" bIns="45700" lIns="91425" spcFirstLastPara="1" rIns="91425" wrap="square" tIns="45700">
            <a:noAutofit/>
          </a:bodyPr>
          <a:lstStyle/>
          <a:p>
            <a:pPr indent="0" lvl="0" marL="0" marR="0" rtl="0" algn="just">
              <a:lnSpc>
                <a:spcPct val="90000"/>
              </a:lnSpc>
              <a:spcBef>
                <a:spcPts val="0"/>
              </a:spcBef>
              <a:spcAft>
                <a:spcPts val="0"/>
              </a:spcAft>
              <a:buClr>
                <a:schemeClr val="dk1"/>
              </a:buClr>
              <a:buSzPts val="6000"/>
              <a:buFont typeface="Calibri"/>
              <a:buNone/>
            </a:pPr>
            <a:r>
              <a:rPr i="0" lang="en-US" sz="1800" u="none" cap="none" strike="noStrike">
                <a:solidFill>
                  <a:srgbClr val="000000"/>
                </a:solidFill>
                <a:latin typeface="Times New Roman"/>
                <a:ea typeface="Times New Roman"/>
                <a:cs typeface="Times New Roman"/>
                <a:sym typeface="Times New Roman"/>
              </a:rPr>
              <a:t>Dalam projek ini dibutuhkan dataset klasifikasi </a:t>
            </a:r>
            <a:r>
              <a:rPr i="0" lang="en-US" sz="1800" u="none" cap="none" strike="noStrike">
                <a:solidFill>
                  <a:schemeClr val="dk1"/>
                </a:solidFill>
                <a:latin typeface="Times New Roman"/>
                <a:ea typeface="Times New Roman"/>
                <a:cs typeface="Times New Roman"/>
                <a:sym typeface="Times New Roman"/>
              </a:rPr>
              <a:t>SQL Injection, CMDI, Path Traversal dan XSS Attack </a:t>
            </a:r>
            <a:r>
              <a:rPr i="0" lang="en-US" sz="1800" u="none" cap="none" strike="noStrike">
                <a:solidFill>
                  <a:srgbClr val="000000"/>
                </a:solidFill>
                <a:latin typeface="Times New Roman"/>
                <a:ea typeface="Times New Roman"/>
                <a:cs typeface="Times New Roman"/>
                <a:sym typeface="Times New Roman"/>
              </a:rPr>
              <a:t>. Kemudian team mencoba collecting data pada situs </a:t>
            </a:r>
            <a:r>
              <a:rPr lang="en-US" sz="1800">
                <a:latin typeface="Times New Roman"/>
                <a:ea typeface="Times New Roman"/>
                <a:cs typeface="Times New Roman"/>
                <a:sym typeface="Times New Roman"/>
              </a:rPr>
              <a:t>kaggle </a:t>
            </a:r>
            <a:r>
              <a:rPr i="0" lang="en-US" sz="1800" u="none" cap="none" strike="noStrike">
                <a:solidFill>
                  <a:srgbClr val="000000"/>
                </a:solidFill>
                <a:latin typeface="Times New Roman"/>
                <a:ea typeface="Times New Roman"/>
                <a:cs typeface="Times New Roman"/>
                <a:sym typeface="Times New Roman"/>
              </a:rPr>
              <a:t>dengan link berikut </a:t>
            </a:r>
            <a:endParaRPr sz="1800">
              <a:latin typeface="Times New Roman"/>
              <a:ea typeface="Times New Roman"/>
              <a:cs typeface="Times New Roman"/>
              <a:sym typeface="Times New Roman"/>
            </a:endParaRPr>
          </a:p>
          <a:p>
            <a:pPr indent="0" lvl="0" marL="0" marR="0" rtl="0" algn="ctr">
              <a:lnSpc>
                <a:spcPct val="90000"/>
              </a:lnSpc>
              <a:spcBef>
                <a:spcPts val="0"/>
              </a:spcBef>
              <a:spcAft>
                <a:spcPts val="0"/>
              </a:spcAft>
              <a:buClr>
                <a:schemeClr val="dk1"/>
              </a:buClr>
              <a:buSzPts val="6000"/>
              <a:buFont typeface="Calibri"/>
              <a:buNone/>
            </a:pPr>
            <a:r>
              <a:rPr b="1" lang="en-US" sz="1800" u="sng">
                <a:solidFill>
                  <a:schemeClr val="hlink"/>
                </a:solidFill>
                <a:latin typeface="Times New Roman"/>
                <a:ea typeface="Times New Roman"/>
                <a:cs typeface="Times New Roman"/>
                <a:sym typeface="Times New Roman"/>
                <a:hlinkClick r:id="rId8"/>
              </a:rPr>
              <a:t>https://www.kaggle.com/datasets/evg3n1j/httpparamsdataset</a:t>
            </a:r>
            <a:r>
              <a:rPr b="1" lang="en-US" sz="1800">
                <a:latin typeface="Times New Roman"/>
                <a:ea typeface="Times New Roman"/>
                <a:cs typeface="Times New Roman"/>
                <a:sym typeface="Times New Roman"/>
              </a:rPr>
              <a:t> </a:t>
            </a:r>
            <a:endParaRPr b="1" i="0" sz="1800" u="none" cap="none" strike="noStrike">
              <a:solidFill>
                <a:schemeClr val="dk1"/>
              </a:solidFill>
              <a:latin typeface="Times New Roman"/>
              <a:ea typeface="Times New Roman"/>
              <a:cs typeface="Times New Roman"/>
              <a:sym typeface="Times New Roman"/>
            </a:endParaRPr>
          </a:p>
        </p:txBody>
      </p:sp>
      <p:pic>
        <p:nvPicPr>
          <p:cNvPr descr="How to find data science talent on Kaggle" id="251" name="Google Shape;251;p24"/>
          <p:cNvPicPr preferRelativeResize="0"/>
          <p:nvPr/>
        </p:nvPicPr>
        <p:blipFill rotWithShape="1">
          <a:blip r:embed="rId9">
            <a:alphaModFix/>
          </a:blip>
          <a:srcRect b="0" l="0" r="0" t="0"/>
          <a:stretch/>
        </p:blipFill>
        <p:spPr>
          <a:xfrm>
            <a:off x="8703124" y="2263000"/>
            <a:ext cx="2590627" cy="1723950"/>
          </a:xfrm>
          <a:prstGeom prst="rect">
            <a:avLst/>
          </a:prstGeom>
          <a:noFill/>
          <a:ln>
            <a:noFill/>
          </a:ln>
        </p:spPr>
      </p:pic>
      <p:pic>
        <p:nvPicPr>
          <p:cNvPr id="252" name="Google Shape;252;p24"/>
          <p:cNvPicPr preferRelativeResize="0"/>
          <p:nvPr/>
        </p:nvPicPr>
        <p:blipFill rotWithShape="1">
          <a:blip r:embed="rId10">
            <a:alphaModFix/>
          </a:blip>
          <a:srcRect b="0" l="0" r="0" t="0"/>
          <a:stretch/>
        </p:blipFill>
        <p:spPr>
          <a:xfrm>
            <a:off x="8351975" y="4138951"/>
            <a:ext cx="3541129" cy="2000650"/>
          </a:xfrm>
          <a:prstGeom prst="rect">
            <a:avLst/>
          </a:prstGeom>
          <a:noFill/>
          <a:ln>
            <a:noFill/>
          </a:ln>
        </p:spPr>
      </p:pic>
      <p:sp>
        <p:nvSpPr>
          <p:cNvPr id="253" name="Google Shape;253;p24"/>
          <p:cNvSpPr txBox="1"/>
          <p:nvPr/>
        </p:nvSpPr>
        <p:spPr>
          <a:xfrm>
            <a:off x="2117675" y="102650"/>
            <a:ext cx="8599200" cy="585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n-US" sz="3800">
                <a:solidFill>
                  <a:srgbClr val="002060"/>
                </a:solidFill>
                <a:latin typeface="Times New Roman"/>
                <a:ea typeface="Times New Roman"/>
                <a:cs typeface="Times New Roman"/>
                <a:sym typeface="Times New Roman"/>
              </a:rPr>
              <a:t>Identify &amp; Collect Data</a:t>
            </a:r>
            <a:endParaRPr b="1" sz="3600">
              <a:solidFill>
                <a:srgbClr val="002060"/>
              </a:solidFill>
              <a:latin typeface="Montserrat"/>
              <a:ea typeface="Montserrat"/>
              <a:cs typeface="Montserrat"/>
              <a:sym typeface="Montserrat"/>
            </a:endParaRPr>
          </a:p>
        </p:txBody>
      </p:sp>
      <p:sp>
        <p:nvSpPr>
          <p:cNvPr id="254" name="Google Shape;254;p24"/>
          <p:cNvSpPr/>
          <p:nvPr/>
        </p:nvSpPr>
        <p:spPr>
          <a:xfrm>
            <a:off x="1045525" y="1972100"/>
            <a:ext cx="8255100" cy="900600"/>
          </a:xfrm>
          <a:prstGeom prst="mathMinus">
            <a:avLst>
              <a:gd fmla="val 23520" name="adj1"/>
            </a:avLst>
          </a:prstGeom>
          <a:solidFill>
            <a:srgbClr val="BABABA"/>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500" u="none" cap="none" strike="noStrike">
                <a:solidFill>
                  <a:srgbClr val="000000"/>
                </a:solidFill>
                <a:latin typeface="Times New Roman"/>
                <a:ea typeface="Times New Roman"/>
                <a:cs typeface="Times New Roman"/>
                <a:sym typeface="Times New Roman"/>
              </a:rPr>
              <a:t>Data Understanding</a:t>
            </a:r>
            <a:endParaRPr b="1" sz="1500">
              <a:solidFill>
                <a:srgbClr val="000000"/>
              </a:solidFill>
              <a:latin typeface="Times New Roman"/>
              <a:ea typeface="Times New Roman"/>
              <a:cs typeface="Times New Roman"/>
              <a:sym typeface="Times New Roman"/>
            </a:endParaRPr>
          </a:p>
        </p:txBody>
      </p:sp>
      <p:sp>
        <p:nvSpPr>
          <p:cNvPr id="255" name="Google Shape;255;p24"/>
          <p:cNvSpPr/>
          <p:nvPr/>
        </p:nvSpPr>
        <p:spPr>
          <a:xfrm>
            <a:off x="1037125" y="4125600"/>
            <a:ext cx="8255100" cy="961200"/>
          </a:xfrm>
          <a:prstGeom prst="mathMinus">
            <a:avLst>
              <a:gd fmla="val 23520" name="adj1"/>
            </a:avLst>
          </a:prstGeom>
          <a:solidFill>
            <a:srgbClr val="FFC000"/>
          </a:solidFill>
          <a:ln cap="flat" cmpd="sng" w="25400">
            <a:solidFill>
              <a:srgbClr val="6B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500" u="none" cap="none" strike="noStrike">
                <a:solidFill>
                  <a:srgbClr val="000000"/>
                </a:solidFill>
                <a:latin typeface="Times New Roman"/>
                <a:ea typeface="Times New Roman"/>
                <a:cs typeface="Times New Roman"/>
                <a:sym typeface="Times New Roman"/>
              </a:rPr>
              <a:t>Identity</a:t>
            </a:r>
            <a:endParaRPr sz="15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616448cc0b_0_17"/>
          <p:cNvSpPr/>
          <p:nvPr/>
        </p:nvSpPr>
        <p:spPr>
          <a:xfrm>
            <a:off x="0" y="-1"/>
            <a:ext cx="12192000" cy="6876600"/>
          </a:xfrm>
          <a:prstGeom prst="rect">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cap="none" strike="noStrike">
                <a:solidFill>
                  <a:schemeClr val="dk1"/>
                </a:solidFill>
                <a:latin typeface="Helvetica Neue"/>
                <a:ea typeface="Helvetica Neue"/>
                <a:cs typeface="Helvetica Neue"/>
                <a:sym typeface="Helvetica Neue"/>
              </a:rPr>
              <a:t>32</a:t>
            </a:r>
            <a:endParaRPr/>
          </a:p>
        </p:txBody>
      </p:sp>
      <p:pic>
        <p:nvPicPr>
          <p:cNvPr id="261" name="Google Shape;261;g2616448cc0b_0_17"/>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262" name="Google Shape;262;g2616448cc0b_0_17"/>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263" name="Google Shape;263;g2616448cc0b_0_17"/>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264" name="Google Shape;264;g2616448cc0b_0_17"/>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265" name="Google Shape;265;g2616448cc0b_0_17"/>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266" name="Google Shape;266;g2616448cc0b_0_17"/>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267" name="Google Shape;267;g2616448cc0b_0_17"/>
          <p:cNvPicPr preferRelativeResize="0"/>
          <p:nvPr/>
        </p:nvPicPr>
        <p:blipFill rotWithShape="1">
          <a:blip r:embed="rId8">
            <a:alphaModFix/>
          </a:blip>
          <a:srcRect b="0" l="0" r="0" t="0"/>
          <a:stretch/>
        </p:blipFill>
        <p:spPr>
          <a:xfrm>
            <a:off x="51646" y="80634"/>
            <a:ext cx="1983975" cy="1324850"/>
          </a:xfrm>
          <a:prstGeom prst="rect">
            <a:avLst/>
          </a:prstGeom>
          <a:noFill/>
          <a:ln>
            <a:noFill/>
          </a:ln>
        </p:spPr>
      </p:pic>
      <p:sp>
        <p:nvSpPr>
          <p:cNvPr id="268" name="Google Shape;268;g2616448cc0b_0_17"/>
          <p:cNvSpPr txBox="1"/>
          <p:nvPr>
            <p:ph type="ctrTitle"/>
          </p:nvPr>
        </p:nvSpPr>
        <p:spPr>
          <a:xfrm>
            <a:off x="2154800" y="102650"/>
            <a:ext cx="8530800" cy="58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sz="3800">
                <a:solidFill>
                  <a:srgbClr val="002060"/>
                </a:solidFill>
                <a:latin typeface="Times New Roman"/>
                <a:ea typeface="Times New Roman"/>
                <a:cs typeface="Times New Roman"/>
                <a:sym typeface="Times New Roman"/>
              </a:rPr>
              <a:t>Data Preprocessing</a:t>
            </a:r>
            <a:endParaRPr b="1" sz="3600">
              <a:solidFill>
                <a:srgbClr val="002060"/>
              </a:solidFill>
              <a:latin typeface="Montserrat"/>
              <a:ea typeface="Montserrat"/>
              <a:cs typeface="Montserrat"/>
              <a:sym typeface="Montserrat"/>
            </a:endParaRPr>
          </a:p>
        </p:txBody>
      </p:sp>
      <p:sp>
        <p:nvSpPr>
          <p:cNvPr id="269" name="Google Shape;269;g2616448cc0b_0_17"/>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70" name="Google Shape;270;g2616448cc0b_0_17"/>
          <p:cNvSpPr txBox="1"/>
          <p:nvPr/>
        </p:nvSpPr>
        <p:spPr>
          <a:xfrm>
            <a:off x="2110994" y="1042293"/>
            <a:ext cx="9169500" cy="354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700">
                <a:solidFill>
                  <a:schemeClr val="dk1"/>
                </a:solidFill>
                <a:latin typeface="Times New Roman"/>
                <a:ea typeface="Times New Roman"/>
                <a:cs typeface="Times New Roman"/>
                <a:sym typeface="Times New Roman"/>
              </a:rPr>
              <a:t>Pada tahap ini dilakukan data preparation untuk menyediakan data bersih saat di train oleh model. </a:t>
            </a:r>
            <a:endParaRPr sz="1600"/>
          </a:p>
        </p:txBody>
      </p:sp>
      <p:sp>
        <p:nvSpPr>
          <p:cNvPr id="271" name="Google Shape;271;g2616448cc0b_0_17"/>
          <p:cNvSpPr/>
          <p:nvPr/>
        </p:nvSpPr>
        <p:spPr>
          <a:xfrm>
            <a:off x="9760749" y="3313625"/>
            <a:ext cx="1751700" cy="5136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US" sz="1600" u="none" cap="none" strike="noStrike">
                <a:solidFill>
                  <a:schemeClr val="dk1"/>
                </a:solidFill>
                <a:latin typeface="Times New Roman"/>
                <a:ea typeface="Times New Roman"/>
                <a:cs typeface="Times New Roman"/>
                <a:sym typeface="Times New Roman"/>
              </a:rPr>
              <a:t>Vektorisasi Data</a:t>
            </a:r>
            <a:endParaRPr sz="1600">
              <a:latin typeface="Times New Roman"/>
              <a:ea typeface="Times New Roman"/>
              <a:cs typeface="Times New Roman"/>
              <a:sym typeface="Times New Roman"/>
            </a:endParaRPr>
          </a:p>
        </p:txBody>
      </p:sp>
      <p:sp>
        <p:nvSpPr>
          <p:cNvPr id="272" name="Google Shape;272;g2616448cc0b_0_17"/>
          <p:cNvSpPr/>
          <p:nvPr/>
        </p:nvSpPr>
        <p:spPr>
          <a:xfrm>
            <a:off x="7482800" y="1826000"/>
            <a:ext cx="3202800" cy="5136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US" sz="1600" u="none" cap="none" strike="noStrike">
                <a:solidFill>
                  <a:schemeClr val="dk1"/>
                </a:solidFill>
                <a:latin typeface="Times New Roman"/>
                <a:ea typeface="Times New Roman"/>
                <a:cs typeface="Times New Roman"/>
                <a:sym typeface="Times New Roman"/>
              </a:rPr>
              <a:t>Cek data Null dan Duplicated</a:t>
            </a:r>
            <a:endParaRPr sz="1600">
              <a:latin typeface="Times New Roman"/>
              <a:ea typeface="Times New Roman"/>
              <a:cs typeface="Times New Roman"/>
              <a:sym typeface="Times New Roman"/>
            </a:endParaRPr>
          </a:p>
        </p:txBody>
      </p:sp>
      <p:sp>
        <p:nvSpPr>
          <p:cNvPr id="273" name="Google Shape;273;g2616448cc0b_0_17"/>
          <p:cNvSpPr/>
          <p:nvPr/>
        </p:nvSpPr>
        <p:spPr>
          <a:xfrm>
            <a:off x="5731133" y="1879097"/>
            <a:ext cx="1751666" cy="350729"/>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4" name="Google Shape;274;g2616448cc0b_0_17"/>
          <p:cNvPicPr preferRelativeResize="0"/>
          <p:nvPr/>
        </p:nvPicPr>
        <p:blipFill rotWithShape="1">
          <a:blip r:embed="rId9">
            <a:alphaModFix/>
          </a:blip>
          <a:srcRect b="0" l="0" r="0" t="0"/>
          <a:stretch/>
        </p:blipFill>
        <p:spPr>
          <a:xfrm>
            <a:off x="2588314" y="1577985"/>
            <a:ext cx="2865130" cy="1156566"/>
          </a:xfrm>
          <a:prstGeom prst="rect">
            <a:avLst/>
          </a:prstGeom>
          <a:noFill/>
          <a:ln>
            <a:noFill/>
          </a:ln>
        </p:spPr>
      </p:pic>
      <p:pic>
        <p:nvPicPr>
          <p:cNvPr id="275" name="Google Shape;275;g2616448cc0b_0_17"/>
          <p:cNvPicPr preferRelativeResize="0"/>
          <p:nvPr/>
        </p:nvPicPr>
        <p:blipFill rotWithShape="1">
          <a:blip r:embed="rId10">
            <a:alphaModFix/>
          </a:blip>
          <a:srcRect b="0" l="0" r="0" t="0"/>
          <a:stretch/>
        </p:blipFill>
        <p:spPr>
          <a:xfrm>
            <a:off x="2086158" y="2578885"/>
            <a:ext cx="6207690" cy="1071769"/>
          </a:xfrm>
          <a:prstGeom prst="rect">
            <a:avLst/>
          </a:prstGeom>
          <a:noFill/>
          <a:ln>
            <a:noFill/>
          </a:ln>
        </p:spPr>
      </p:pic>
      <p:sp>
        <p:nvSpPr>
          <p:cNvPr id="276" name="Google Shape;276;g2616448cc0b_0_17"/>
          <p:cNvSpPr/>
          <p:nvPr/>
        </p:nvSpPr>
        <p:spPr>
          <a:xfrm>
            <a:off x="5281891" y="1825997"/>
            <a:ext cx="510796" cy="499527"/>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1</a:t>
            </a:r>
            <a:endParaRPr/>
          </a:p>
        </p:txBody>
      </p:sp>
      <p:sp>
        <p:nvSpPr>
          <p:cNvPr id="277" name="Google Shape;277;g2616448cc0b_0_17"/>
          <p:cNvSpPr/>
          <p:nvPr/>
        </p:nvSpPr>
        <p:spPr>
          <a:xfrm>
            <a:off x="7482793" y="3320680"/>
            <a:ext cx="510900" cy="4995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a:t>
            </a:r>
            <a:endParaRPr/>
          </a:p>
        </p:txBody>
      </p:sp>
      <p:sp>
        <p:nvSpPr>
          <p:cNvPr id="278" name="Google Shape;278;g2616448cc0b_0_17"/>
          <p:cNvSpPr/>
          <p:nvPr/>
        </p:nvSpPr>
        <p:spPr>
          <a:xfrm>
            <a:off x="8022814" y="3395112"/>
            <a:ext cx="1708800" cy="350700"/>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79" name="Google Shape;279;g2616448cc0b_0_17"/>
          <p:cNvPicPr preferRelativeResize="0"/>
          <p:nvPr/>
        </p:nvPicPr>
        <p:blipFill rotWithShape="1">
          <a:blip r:embed="rId11">
            <a:alphaModFix/>
          </a:blip>
          <a:srcRect b="0" l="0" r="0" t="0"/>
          <a:stretch/>
        </p:blipFill>
        <p:spPr>
          <a:xfrm>
            <a:off x="2236947" y="3826590"/>
            <a:ext cx="4078969" cy="1757225"/>
          </a:xfrm>
          <a:prstGeom prst="rect">
            <a:avLst/>
          </a:prstGeom>
          <a:noFill/>
          <a:ln>
            <a:noFill/>
          </a:ln>
        </p:spPr>
      </p:pic>
      <p:pic>
        <p:nvPicPr>
          <p:cNvPr id="280" name="Google Shape;280;g2616448cc0b_0_17"/>
          <p:cNvPicPr preferRelativeResize="0"/>
          <p:nvPr/>
        </p:nvPicPr>
        <p:blipFill rotWithShape="1">
          <a:blip r:embed="rId12">
            <a:alphaModFix/>
          </a:blip>
          <a:srcRect b="0" l="0" r="0" t="0"/>
          <a:stretch/>
        </p:blipFill>
        <p:spPr>
          <a:xfrm>
            <a:off x="5514800" y="5046207"/>
            <a:ext cx="3427075" cy="1476388"/>
          </a:xfrm>
          <a:prstGeom prst="rect">
            <a:avLst/>
          </a:prstGeom>
          <a:noFill/>
          <a:ln>
            <a:noFill/>
          </a:ln>
        </p:spPr>
      </p:pic>
      <p:sp>
        <p:nvSpPr>
          <p:cNvPr id="281" name="Google Shape;281;g2616448cc0b_0_17"/>
          <p:cNvSpPr/>
          <p:nvPr/>
        </p:nvSpPr>
        <p:spPr>
          <a:xfrm>
            <a:off x="5708842" y="4489164"/>
            <a:ext cx="1708935" cy="350729"/>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g2616448cc0b_0_17"/>
          <p:cNvSpPr/>
          <p:nvPr/>
        </p:nvSpPr>
        <p:spPr>
          <a:xfrm>
            <a:off x="7417775" y="4421425"/>
            <a:ext cx="3267900" cy="51360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US" sz="1600" u="none" cap="none" strike="noStrike">
                <a:solidFill>
                  <a:schemeClr val="dk1"/>
                </a:solidFill>
                <a:latin typeface="Times New Roman"/>
                <a:ea typeface="Times New Roman"/>
                <a:cs typeface="Times New Roman"/>
                <a:sym typeface="Times New Roman"/>
              </a:rPr>
              <a:t>Handling data </a:t>
            </a:r>
            <a:r>
              <a:rPr lang="en-US" sz="1600">
                <a:solidFill>
                  <a:schemeClr val="dk1"/>
                </a:solidFill>
                <a:latin typeface="Times New Roman"/>
                <a:ea typeface="Times New Roman"/>
                <a:cs typeface="Times New Roman"/>
                <a:sym typeface="Times New Roman"/>
              </a:rPr>
              <a:t>imbalance</a:t>
            </a:r>
            <a:endParaRPr i="0" sz="1600" u="none" cap="none" strike="noStrike">
              <a:solidFill>
                <a:schemeClr val="dk1"/>
              </a:solidFill>
              <a:latin typeface="Times New Roman"/>
              <a:ea typeface="Times New Roman"/>
              <a:cs typeface="Times New Roman"/>
              <a:sym typeface="Times New Roman"/>
            </a:endParaRPr>
          </a:p>
        </p:txBody>
      </p:sp>
      <p:sp>
        <p:nvSpPr>
          <p:cNvPr id="283" name="Google Shape;283;g2616448cc0b_0_17"/>
          <p:cNvSpPr/>
          <p:nvPr/>
        </p:nvSpPr>
        <p:spPr>
          <a:xfrm>
            <a:off x="5198046" y="4441757"/>
            <a:ext cx="510796" cy="499527"/>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616448cc0b_0_28"/>
          <p:cNvSpPr/>
          <p:nvPr/>
        </p:nvSpPr>
        <p:spPr>
          <a:xfrm>
            <a:off x="0" y="-1"/>
            <a:ext cx="12192000" cy="68766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9" name="Google Shape;289;g2616448cc0b_0_28"/>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290" name="Google Shape;290;g2616448cc0b_0_28"/>
          <p:cNvPicPr preferRelativeResize="0"/>
          <p:nvPr/>
        </p:nvPicPr>
        <p:blipFill rotWithShape="1">
          <a:blip r:embed="rId4">
            <a:alphaModFix/>
          </a:blip>
          <a:srcRect b="0" l="0" r="0" t="0"/>
          <a:stretch/>
        </p:blipFill>
        <p:spPr>
          <a:xfrm flipH="1" rot="8100000">
            <a:off x="383649" y="-789080"/>
            <a:ext cx="4587550" cy="2676072"/>
          </a:xfrm>
          <a:prstGeom prst="rect">
            <a:avLst/>
          </a:prstGeom>
          <a:noFill/>
          <a:ln>
            <a:noFill/>
          </a:ln>
        </p:spPr>
      </p:pic>
      <p:pic>
        <p:nvPicPr>
          <p:cNvPr id="291" name="Google Shape;291;g2616448cc0b_0_28"/>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292" name="Google Shape;292;g2616448cc0b_0_28"/>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293" name="Google Shape;293;g2616448cc0b_0_28"/>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294" name="Google Shape;294;g2616448cc0b_0_28"/>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295" name="Google Shape;295;g2616448cc0b_0_28"/>
          <p:cNvPicPr preferRelativeResize="0"/>
          <p:nvPr/>
        </p:nvPicPr>
        <p:blipFill rotWithShape="1">
          <a:blip r:embed="rId8">
            <a:alphaModFix/>
          </a:blip>
          <a:srcRect b="0" l="0" r="0" t="0"/>
          <a:stretch/>
        </p:blipFill>
        <p:spPr>
          <a:xfrm>
            <a:off x="66575" y="67575"/>
            <a:ext cx="1796900" cy="1376625"/>
          </a:xfrm>
          <a:prstGeom prst="rect">
            <a:avLst/>
          </a:prstGeom>
          <a:noFill/>
          <a:ln>
            <a:noFill/>
          </a:ln>
        </p:spPr>
      </p:pic>
      <p:sp>
        <p:nvSpPr>
          <p:cNvPr id="296" name="Google Shape;296;g2616448cc0b_0_28"/>
          <p:cNvSpPr txBox="1"/>
          <p:nvPr>
            <p:ph type="ctrTitle"/>
          </p:nvPr>
        </p:nvSpPr>
        <p:spPr>
          <a:xfrm>
            <a:off x="2163125" y="20700"/>
            <a:ext cx="8556000" cy="5511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sz="3800">
                <a:solidFill>
                  <a:srgbClr val="002060"/>
                </a:solidFill>
                <a:latin typeface="Times New Roman"/>
                <a:ea typeface="Times New Roman"/>
                <a:cs typeface="Times New Roman"/>
                <a:sym typeface="Times New Roman"/>
              </a:rPr>
              <a:t>Analyze Data</a:t>
            </a:r>
            <a:endParaRPr b="1" sz="3600">
              <a:solidFill>
                <a:srgbClr val="002060"/>
              </a:solidFill>
              <a:latin typeface="Montserrat"/>
              <a:ea typeface="Montserrat"/>
              <a:cs typeface="Montserrat"/>
              <a:sym typeface="Montserrat"/>
            </a:endParaRPr>
          </a:p>
        </p:txBody>
      </p:sp>
      <p:sp>
        <p:nvSpPr>
          <p:cNvPr id="297" name="Google Shape;297;g2616448cc0b_0_28"/>
          <p:cNvSpPr/>
          <p:nvPr/>
        </p:nvSpPr>
        <p:spPr>
          <a:xfrm>
            <a:off x="542897" y="422775"/>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98" name="Google Shape;298;g2616448cc0b_0_28"/>
          <p:cNvSpPr/>
          <p:nvPr/>
        </p:nvSpPr>
        <p:spPr>
          <a:xfrm>
            <a:off x="2391825" y="4390875"/>
            <a:ext cx="9443100" cy="1803900"/>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Penerapan EDA (Exploratory Data Analysis) pada data bertujuan untuk mengidentifikasi pola, mendeteksi </a:t>
            </a:r>
            <a:r>
              <a:rPr i="1" lang="en-US" sz="1800">
                <a:solidFill>
                  <a:schemeClr val="dk1"/>
                </a:solidFill>
                <a:latin typeface="Times New Roman"/>
                <a:ea typeface="Times New Roman"/>
                <a:cs typeface="Times New Roman"/>
                <a:sym typeface="Times New Roman"/>
              </a:rPr>
              <a:t>missing value</a:t>
            </a:r>
            <a:r>
              <a:rPr lang="en-US" sz="1800">
                <a:solidFill>
                  <a:schemeClr val="dk1"/>
                </a:solidFill>
                <a:latin typeface="Times New Roman"/>
                <a:ea typeface="Times New Roman"/>
                <a:cs typeface="Times New Roman"/>
                <a:sym typeface="Times New Roman"/>
              </a:rPr>
              <a:t>, mengevaluasi tipe data, dan mengamati karakteristik data. Analisis ini memberikan gambaran apakah distribusi data seimbang dan mempersiapkan landasan yang kuat untuk pembuatan model. Dengan EDA, kita dapat dengan cepat memahami esensi data dan memastikan kualitas yang optimal sebelum masuk ke tahap </a:t>
            </a:r>
            <a:r>
              <a:rPr i="1" lang="en-US" sz="1800">
                <a:solidFill>
                  <a:schemeClr val="dk1"/>
                </a:solidFill>
                <a:latin typeface="Times New Roman"/>
                <a:ea typeface="Times New Roman"/>
                <a:cs typeface="Times New Roman"/>
                <a:sym typeface="Times New Roman"/>
              </a:rPr>
              <a:t>modeling</a:t>
            </a:r>
            <a:r>
              <a:rPr lang="en-US" sz="1800">
                <a:solidFill>
                  <a:schemeClr val="dk1"/>
                </a:solidFill>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p:txBody>
      </p:sp>
      <p:pic>
        <p:nvPicPr>
          <p:cNvPr id="299" name="Google Shape;299;g2616448cc0b_0_28"/>
          <p:cNvPicPr preferRelativeResize="0"/>
          <p:nvPr/>
        </p:nvPicPr>
        <p:blipFill rotWithShape="1">
          <a:blip r:embed="rId9">
            <a:alphaModFix/>
          </a:blip>
          <a:srcRect b="0" l="0" r="0" t="0"/>
          <a:stretch/>
        </p:blipFill>
        <p:spPr>
          <a:xfrm>
            <a:off x="3908949" y="872201"/>
            <a:ext cx="5741948" cy="342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616448cc0b_0_39"/>
          <p:cNvSpPr/>
          <p:nvPr/>
        </p:nvSpPr>
        <p:spPr>
          <a:xfrm>
            <a:off x="841250" y="9300"/>
            <a:ext cx="12192000" cy="6927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5" name="Google Shape;305;g2616448cc0b_0_39"/>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306" name="Google Shape;306;g2616448cc0b_0_39"/>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307" name="Google Shape;307;g2616448cc0b_0_39"/>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308" name="Google Shape;308;g2616448cc0b_0_39"/>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309" name="Google Shape;309;g2616448cc0b_0_39"/>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310" name="Google Shape;310;g2616448cc0b_0_39"/>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311" name="Google Shape;311;g2616448cc0b_0_39"/>
          <p:cNvPicPr preferRelativeResize="0"/>
          <p:nvPr/>
        </p:nvPicPr>
        <p:blipFill rotWithShape="1">
          <a:blip r:embed="rId8">
            <a:alphaModFix/>
          </a:blip>
          <a:srcRect b="0" l="0" r="0" t="0"/>
          <a:stretch/>
        </p:blipFill>
        <p:spPr>
          <a:xfrm>
            <a:off x="78049" y="66274"/>
            <a:ext cx="1951000" cy="1341675"/>
          </a:xfrm>
          <a:prstGeom prst="rect">
            <a:avLst/>
          </a:prstGeom>
          <a:noFill/>
          <a:ln>
            <a:noFill/>
          </a:ln>
        </p:spPr>
      </p:pic>
      <p:sp>
        <p:nvSpPr>
          <p:cNvPr id="312" name="Google Shape;312;g2616448cc0b_0_39"/>
          <p:cNvSpPr txBox="1"/>
          <p:nvPr>
            <p:ph type="ctrTitle"/>
          </p:nvPr>
        </p:nvSpPr>
        <p:spPr>
          <a:xfrm>
            <a:off x="2129638" y="66275"/>
            <a:ext cx="8547600" cy="5271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sz="3800">
                <a:solidFill>
                  <a:srgbClr val="002060"/>
                </a:solidFill>
                <a:latin typeface="Times New Roman"/>
                <a:ea typeface="Times New Roman"/>
                <a:cs typeface="Times New Roman"/>
                <a:sym typeface="Times New Roman"/>
              </a:rPr>
              <a:t>Training Models</a:t>
            </a:r>
            <a:endParaRPr b="1" sz="3600">
              <a:solidFill>
                <a:srgbClr val="002060"/>
              </a:solidFill>
              <a:latin typeface="Montserrat"/>
              <a:ea typeface="Montserrat"/>
              <a:cs typeface="Montserrat"/>
              <a:sym typeface="Montserrat"/>
            </a:endParaRPr>
          </a:p>
        </p:txBody>
      </p:sp>
      <p:sp>
        <p:nvSpPr>
          <p:cNvPr id="313" name="Google Shape;313;g2616448cc0b_0_39"/>
          <p:cNvSpPr/>
          <p:nvPr/>
        </p:nvSpPr>
        <p:spPr>
          <a:xfrm>
            <a:off x="542897" y="422775"/>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14" name="Google Shape;314;g2616448cc0b_0_39"/>
          <p:cNvSpPr txBox="1"/>
          <p:nvPr/>
        </p:nvSpPr>
        <p:spPr>
          <a:xfrm>
            <a:off x="2247900" y="873825"/>
            <a:ext cx="8483700" cy="1323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1600" u="none" cap="none" strike="noStrike">
                <a:solidFill>
                  <a:srgbClr val="1F3864"/>
                </a:solidFill>
                <a:latin typeface="Times New Roman"/>
                <a:ea typeface="Times New Roman"/>
                <a:cs typeface="Times New Roman"/>
                <a:sym typeface="Times New Roman"/>
              </a:rPr>
              <a:t>Proses </a:t>
            </a:r>
            <a:r>
              <a:rPr i="1" lang="en-US" sz="1600" u="none" cap="none" strike="noStrike">
                <a:solidFill>
                  <a:srgbClr val="1F3864"/>
                </a:solidFill>
                <a:latin typeface="Times New Roman"/>
                <a:ea typeface="Times New Roman"/>
                <a:cs typeface="Times New Roman"/>
                <a:sym typeface="Times New Roman"/>
              </a:rPr>
              <a:t>Training </a:t>
            </a:r>
            <a:r>
              <a:rPr i="0" lang="en-US" sz="1600" u="none" cap="none" strike="noStrike">
                <a:solidFill>
                  <a:srgbClr val="1F3864"/>
                </a:solidFill>
                <a:latin typeface="Times New Roman"/>
                <a:ea typeface="Times New Roman"/>
                <a:cs typeface="Times New Roman"/>
                <a:sym typeface="Times New Roman"/>
              </a:rPr>
              <a:t>Model dilakukan pada beberapa model </a:t>
            </a:r>
            <a:r>
              <a:rPr lang="en-US" sz="1600">
                <a:solidFill>
                  <a:srgbClr val="1F3864"/>
                </a:solidFill>
                <a:latin typeface="Times New Roman"/>
                <a:ea typeface="Times New Roman"/>
                <a:cs typeface="Times New Roman"/>
                <a:sym typeface="Times New Roman"/>
              </a:rPr>
              <a:t>machine</a:t>
            </a:r>
            <a:r>
              <a:rPr i="0" lang="en-US" sz="1600" u="none" cap="none" strike="noStrike">
                <a:solidFill>
                  <a:srgbClr val="1F3864"/>
                </a:solidFill>
                <a:latin typeface="Times New Roman"/>
                <a:ea typeface="Times New Roman"/>
                <a:cs typeface="Times New Roman"/>
                <a:sym typeface="Times New Roman"/>
              </a:rPr>
              <a:t> learning untuk melihat model yang paling baik berdasarkan akurasi model dan evaluasi model yang terbaik. Pada tahap ini dilakukan Modeling, Evaluating Model sampai pada percobaan </a:t>
            </a:r>
            <a:r>
              <a:rPr i="1" lang="en-US" sz="1600">
                <a:solidFill>
                  <a:srgbClr val="1F3864"/>
                </a:solidFill>
                <a:latin typeface="Times New Roman"/>
                <a:ea typeface="Times New Roman"/>
                <a:cs typeface="Times New Roman"/>
                <a:sym typeface="Times New Roman"/>
              </a:rPr>
              <a:t>Hyperparameter</a:t>
            </a:r>
            <a:r>
              <a:rPr i="1" lang="en-US" sz="1600" u="none" cap="none" strike="noStrike">
                <a:solidFill>
                  <a:srgbClr val="1F3864"/>
                </a:solidFill>
                <a:latin typeface="Times New Roman"/>
                <a:ea typeface="Times New Roman"/>
                <a:cs typeface="Times New Roman"/>
                <a:sym typeface="Times New Roman"/>
              </a:rPr>
              <a:t> </a:t>
            </a:r>
            <a:r>
              <a:rPr i="1" lang="en-US" sz="1600">
                <a:solidFill>
                  <a:srgbClr val="1F3864"/>
                </a:solidFill>
                <a:latin typeface="Times New Roman"/>
                <a:ea typeface="Times New Roman"/>
                <a:cs typeface="Times New Roman"/>
                <a:sym typeface="Times New Roman"/>
              </a:rPr>
              <a:t>Tuning</a:t>
            </a:r>
            <a:r>
              <a:rPr i="0" lang="en-US" sz="1600" u="none" cap="none" strike="noStrike">
                <a:solidFill>
                  <a:srgbClr val="1F3864"/>
                </a:solidFill>
                <a:latin typeface="Times New Roman"/>
                <a:ea typeface="Times New Roman"/>
                <a:cs typeface="Times New Roman"/>
                <a:sym typeface="Times New Roman"/>
              </a:rPr>
              <a:t> pada </a:t>
            </a:r>
            <a:r>
              <a:rPr i="1" lang="en-US" sz="1600">
                <a:solidFill>
                  <a:srgbClr val="1F3864"/>
                </a:solidFill>
                <a:latin typeface="Times New Roman"/>
                <a:ea typeface="Times New Roman"/>
                <a:cs typeface="Times New Roman"/>
                <a:sym typeface="Times New Roman"/>
              </a:rPr>
              <a:t>Decision</a:t>
            </a:r>
            <a:r>
              <a:rPr i="1" lang="en-US" sz="1600" u="none" cap="none" strike="noStrike">
                <a:solidFill>
                  <a:srgbClr val="1F3864"/>
                </a:solidFill>
                <a:latin typeface="Times New Roman"/>
                <a:ea typeface="Times New Roman"/>
                <a:cs typeface="Times New Roman"/>
                <a:sym typeface="Times New Roman"/>
              </a:rPr>
              <a:t> Tree</a:t>
            </a:r>
            <a:r>
              <a:rPr i="0" lang="en-US" sz="1600" u="none" cap="none" strike="noStrike">
                <a:solidFill>
                  <a:srgbClr val="1F3864"/>
                </a:solidFill>
                <a:latin typeface="Times New Roman"/>
                <a:ea typeface="Times New Roman"/>
                <a:cs typeface="Times New Roman"/>
                <a:sym typeface="Times New Roman"/>
              </a:rPr>
              <a:t>, percobaan dilakukan berkali-kali mulai dari pemilihan dataset hingga </a:t>
            </a:r>
            <a:r>
              <a:rPr i="1" lang="en-US" sz="1600" u="none" cap="none" strike="noStrike">
                <a:solidFill>
                  <a:srgbClr val="1F3864"/>
                </a:solidFill>
                <a:latin typeface="Times New Roman"/>
                <a:ea typeface="Times New Roman"/>
                <a:cs typeface="Times New Roman"/>
                <a:sym typeface="Times New Roman"/>
              </a:rPr>
              <a:t>modeling </a:t>
            </a:r>
            <a:r>
              <a:rPr i="0" lang="en-US" sz="1600" u="none" cap="none" strike="noStrike">
                <a:solidFill>
                  <a:srgbClr val="1F3864"/>
                </a:solidFill>
                <a:latin typeface="Times New Roman"/>
                <a:ea typeface="Times New Roman"/>
                <a:cs typeface="Times New Roman"/>
                <a:sym typeface="Times New Roman"/>
              </a:rPr>
              <a:t>hingga akhirnya tim memutuskan </a:t>
            </a:r>
            <a:r>
              <a:rPr lang="en-US" sz="1600">
                <a:solidFill>
                  <a:srgbClr val="1F3864"/>
                </a:solidFill>
                <a:latin typeface="Times New Roman"/>
                <a:ea typeface="Times New Roman"/>
                <a:cs typeface="Times New Roman"/>
                <a:sym typeface="Times New Roman"/>
              </a:rPr>
              <a:t>memilih model </a:t>
            </a:r>
            <a:r>
              <a:rPr i="1" lang="en-US" sz="1600" u="none" cap="none" strike="noStrike">
                <a:solidFill>
                  <a:srgbClr val="1F3864"/>
                </a:solidFill>
                <a:latin typeface="Times New Roman"/>
                <a:ea typeface="Times New Roman"/>
                <a:cs typeface="Times New Roman"/>
                <a:sym typeface="Times New Roman"/>
              </a:rPr>
              <a:t>Logistic Regression   </a:t>
            </a:r>
            <a:endParaRPr i="1" sz="1600">
              <a:latin typeface="Times New Roman"/>
              <a:ea typeface="Times New Roman"/>
              <a:cs typeface="Times New Roman"/>
              <a:sym typeface="Times New Roman"/>
            </a:endParaRPr>
          </a:p>
        </p:txBody>
      </p:sp>
      <p:pic>
        <p:nvPicPr>
          <p:cNvPr descr="Machine Learning Data Model, HD Png Download , Transparent Png Image -  PNGitem" id="315" name="Google Shape;315;g2616448cc0b_0_39"/>
          <p:cNvPicPr preferRelativeResize="0"/>
          <p:nvPr/>
        </p:nvPicPr>
        <p:blipFill rotWithShape="1">
          <a:blip r:embed="rId9">
            <a:alphaModFix/>
          </a:blip>
          <a:srcRect b="0" l="0" r="0" t="0"/>
          <a:stretch/>
        </p:blipFill>
        <p:spPr>
          <a:xfrm>
            <a:off x="8075900" y="2659750"/>
            <a:ext cx="4041325" cy="3621400"/>
          </a:xfrm>
          <a:prstGeom prst="rect">
            <a:avLst/>
          </a:prstGeom>
          <a:noFill/>
          <a:ln>
            <a:noFill/>
          </a:ln>
        </p:spPr>
      </p:pic>
      <p:sp>
        <p:nvSpPr>
          <p:cNvPr id="316" name="Google Shape;316;g2616448cc0b_0_39"/>
          <p:cNvSpPr/>
          <p:nvPr/>
        </p:nvSpPr>
        <p:spPr>
          <a:xfrm>
            <a:off x="8075890" y="2244747"/>
            <a:ext cx="4041334" cy="354902"/>
          </a:xfrm>
          <a:prstGeom prst="rect">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Times New Roman"/>
                <a:ea typeface="Times New Roman"/>
                <a:cs typeface="Times New Roman"/>
                <a:sym typeface="Times New Roman"/>
              </a:rPr>
              <a:t>Proses Modeling</a:t>
            </a:r>
            <a:endParaRPr b="1" sz="1600">
              <a:latin typeface="Times New Roman"/>
              <a:ea typeface="Times New Roman"/>
              <a:cs typeface="Times New Roman"/>
              <a:sym typeface="Times New Roman"/>
            </a:endParaRPr>
          </a:p>
        </p:txBody>
      </p:sp>
      <p:sp>
        <p:nvSpPr>
          <p:cNvPr id="317" name="Google Shape;317;g2616448cc0b_0_39"/>
          <p:cNvSpPr/>
          <p:nvPr/>
        </p:nvSpPr>
        <p:spPr>
          <a:xfrm>
            <a:off x="2400300" y="2281806"/>
            <a:ext cx="5424542" cy="353122"/>
          </a:xfrm>
          <a:prstGeom prst="rect">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Times New Roman"/>
                <a:ea typeface="Times New Roman"/>
                <a:cs typeface="Times New Roman"/>
                <a:sym typeface="Times New Roman"/>
              </a:rPr>
              <a:t>Model Selection</a:t>
            </a:r>
            <a:endParaRPr b="1" sz="1600">
              <a:latin typeface="Times New Roman"/>
              <a:ea typeface="Times New Roman"/>
              <a:cs typeface="Times New Roman"/>
              <a:sym typeface="Times New Roman"/>
            </a:endParaRPr>
          </a:p>
        </p:txBody>
      </p:sp>
      <p:pic>
        <p:nvPicPr>
          <p:cNvPr id="318" name="Google Shape;318;g2616448cc0b_0_39"/>
          <p:cNvPicPr preferRelativeResize="0"/>
          <p:nvPr/>
        </p:nvPicPr>
        <p:blipFill rotWithShape="1">
          <a:blip r:embed="rId10">
            <a:alphaModFix/>
          </a:blip>
          <a:srcRect b="0" l="0" r="0" t="0"/>
          <a:stretch/>
        </p:blipFill>
        <p:spPr>
          <a:xfrm>
            <a:off x="2400300" y="2719300"/>
            <a:ext cx="5343299" cy="3078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g2616448cc0b_0_50"/>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324" name="Google Shape;324;g2616448cc0b_0_50"/>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325" name="Google Shape;325;g2616448cc0b_0_50"/>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326" name="Google Shape;326;g2616448cc0b_0_50"/>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327" name="Google Shape;327;g2616448cc0b_0_50"/>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328" name="Google Shape;328;g2616448cc0b_0_50"/>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329" name="Google Shape;329;g2616448cc0b_0_50"/>
          <p:cNvPicPr preferRelativeResize="0"/>
          <p:nvPr/>
        </p:nvPicPr>
        <p:blipFill rotWithShape="1">
          <a:blip r:embed="rId8">
            <a:alphaModFix/>
          </a:blip>
          <a:srcRect b="0" l="0" r="0" t="0"/>
          <a:stretch/>
        </p:blipFill>
        <p:spPr>
          <a:xfrm>
            <a:off x="78049" y="66274"/>
            <a:ext cx="1951000" cy="1341675"/>
          </a:xfrm>
          <a:prstGeom prst="rect">
            <a:avLst/>
          </a:prstGeom>
          <a:noFill/>
          <a:ln>
            <a:noFill/>
          </a:ln>
        </p:spPr>
      </p:pic>
      <p:sp>
        <p:nvSpPr>
          <p:cNvPr id="330" name="Google Shape;330;g2616448cc0b_0_50"/>
          <p:cNvSpPr txBox="1"/>
          <p:nvPr>
            <p:ph type="ctrTitle"/>
          </p:nvPr>
        </p:nvSpPr>
        <p:spPr>
          <a:xfrm>
            <a:off x="2147401" y="66275"/>
            <a:ext cx="8554800" cy="5271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sz="3800">
                <a:solidFill>
                  <a:srgbClr val="002060"/>
                </a:solidFill>
                <a:latin typeface="Times New Roman"/>
                <a:ea typeface="Times New Roman"/>
                <a:cs typeface="Times New Roman"/>
                <a:sym typeface="Times New Roman"/>
              </a:rPr>
              <a:t>Training Models</a:t>
            </a:r>
            <a:endParaRPr b="1" sz="3600">
              <a:solidFill>
                <a:srgbClr val="002060"/>
              </a:solidFill>
              <a:latin typeface="Montserrat"/>
              <a:ea typeface="Montserrat"/>
              <a:cs typeface="Montserrat"/>
              <a:sym typeface="Montserrat"/>
            </a:endParaRPr>
          </a:p>
        </p:txBody>
      </p:sp>
      <p:sp>
        <p:nvSpPr>
          <p:cNvPr id="331" name="Google Shape;331;g2616448cc0b_0_50"/>
          <p:cNvSpPr/>
          <p:nvPr/>
        </p:nvSpPr>
        <p:spPr>
          <a:xfrm>
            <a:off x="542897" y="422775"/>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32" name="Google Shape;332;g2616448cc0b_0_50"/>
          <p:cNvSpPr txBox="1"/>
          <p:nvPr/>
        </p:nvSpPr>
        <p:spPr>
          <a:xfrm>
            <a:off x="2202899" y="858300"/>
            <a:ext cx="8567700" cy="1015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1500" u="none" cap="none" strike="noStrike">
                <a:solidFill>
                  <a:srgbClr val="000000"/>
                </a:solidFill>
                <a:latin typeface="Times New Roman"/>
                <a:ea typeface="Times New Roman"/>
                <a:cs typeface="Times New Roman"/>
                <a:sym typeface="Times New Roman"/>
              </a:rPr>
              <a:t>Melihat dari akurasi model yang ada team memutuskan menggunakan </a:t>
            </a:r>
            <a:r>
              <a:rPr i="1" lang="en-US" sz="1500" u="none" cap="none" strike="noStrike">
                <a:solidFill>
                  <a:srgbClr val="000000"/>
                </a:solidFill>
                <a:latin typeface="Times New Roman"/>
                <a:ea typeface="Times New Roman"/>
                <a:cs typeface="Times New Roman"/>
                <a:sym typeface="Times New Roman"/>
              </a:rPr>
              <a:t>Logistic Regression</a:t>
            </a:r>
            <a:r>
              <a:rPr i="0" lang="en-US" sz="1500" u="none" cap="none" strike="noStrike">
                <a:solidFill>
                  <a:srgbClr val="000000"/>
                </a:solidFill>
                <a:latin typeface="Times New Roman"/>
                <a:ea typeface="Times New Roman"/>
                <a:cs typeface="Times New Roman"/>
                <a:sym typeface="Times New Roman"/>
              </a:rPr>
              <a:t> karena</a:t>
            </a:r>
            <a:r>
              <a:rPr lang="en-US" sz="1500">
                <a:latin typeface="Times New Roman"/>
                <a:ea typeface="Times New Roman"/>
                <a:cs typeface="Times New Roman"/>
                <a:sym typeface="Times New Roman"/>
              </a:rPr>
              <a:t> </a:t>
            </a:r>
            <a:r>
              <a:rPr i="0" lang="en-US" sz="1500" u="none" cap="none" strike="noStrike">
                <a:solidFill>
                  <a:srgbClr val="000000"/>
                </a:solidFill>
                <a:latin typeface="Times New Roman"/>
                <a:ea typeface="Times New Roman"/>
                <a:cs typeface="Times New Roman"/>
                <a:sym typeface="Times New Roman"/>
              </a:rPr>
              <a:t>memiliki akurasi paling tinggi jika dibandingkan dengan model lainya baik data </a:t>
            </a:r>
            <a:r>
              <a:rPr i="1" lang="en-US" sz="1500" u="none" cap="none" strike="noStrike">
                <a:solidFill>
                  <a:srgbClr val="000000"/>
                </a:solidFill>
                <a:latin typeface="Times New Roman"/>
                <a:ea typeface="Times New Roman"/>
                <a:cs typeface="Times New Roman"/>
                <a:sym typeface="Times New Roman"/>
              </a:rPr>
              <a:t>training </a:t>
            </a:r>
            <a:r>
              <a:rPr i="0" lang="en-US" sz="1500" u="none" cap="none" strike="noStrike">
                <a:solidFill>
                  <a:srgbClr val="000000"/>
                </a:solidFill>
                <a:latin typeface="Times New Roman"/>
                <a:ea typeface="Times New Roman"/>
                <a:cs typeface="Times New Roman"/>
                <a:sym typeface="Times New Roman"/>
              </a:rPr>
              <a:t>maupun </a:t>
            </a:r>
            <a:r>
              <a:rPr i="1" lang="en-US" sz="1500" u="none" cap="none" strike="noStrike">
                <a:solidFill>
                  <a:srgbClr val="000000"/>
                </a:solidFill>
                <a:latin typeface="Times New Roman"/>
                <a:ea typeface="Times New Roman"/>
                <a:cs typeface="Times New Roman"/>
                <a:sym typeface="Times New Roman"/>
              </a:rPr>
              <a:t>testing</a:t>
            </a:r>
            <a:r>
              <a:rPr i="0" lang="en-US" sz="1500" u="none" cap="none" strike="noStrike">
                <a:solidFill>
                  <a:srgbClr val="000000"/>
                </a:solidFill>
                <a:latin typeface="Times New Roman"/>
                <a:ea typeface="Times New Roman"/>
                <a:cs typeface="Times New Roman"/>
                <a:sym typeface="Times New Roman"/>
              </a:rPr>
              <a:t>. Sebelumnya tim</a:t>
            </a:r>
            <a:r>
              <a:rPr lang="en-US" sz="1500">
                <a:latin typeface="Times New Roman"/>
                <a:ea typeface="Times New Roman"/>
                <a:cs typeface="Times New Roman"/>
                <a:sym typeface="Times New Roman"/>
              </a:rPr>
              <a:t> </a:t>
            </a:r>
            <a:r>
              <a:rPr i="0" lang="en-US" sz="1500" u="none" cap="none" strike="noStrike">
                <a:solidFill>
                  <a:srgbClr val="000000"/>
                </a:solidFill>
                <a:latin typeface="Times New Roman"/>
                <a:ea typeface="Times New Roman"/>
                <a:cs typeface="Times New Roman"/>
                <a:sym typeface="Times New Roman"/>
              </a:rPr>
              <a:t>sudah mencoba melakukan validasi dan </a:t>
            </a:r>
            <a:r>
              <a:rPr lang="en-US" sz="1500">
                <a:latin typeface="Times New Roman"/>
                <a:ea typeface="Times New Roman"/>
                <a:cs typeface="Times New Roman"/>
                <a:sym typeface="Times New Roman"/>
              </a:rPr>
              <a:t>tuning</a:t>
            </a:r>
            <a:r>
              <a:rPr i="0" lang="en-US" sz="1500" u="none" cap="none" strike="noStrike">
                <a:solidFill>
                  <a:srgbClr val="000000"/>
                </a:solidFill>
                <a:latin typeface="Times New Roman"/>
                <a:ea typeface="Times New Roman"/>
                <a:cs typeface="Times New Roman"/>
                <a:sym typeface="Times New Roman"/>
              </a:rPr>
              <a:t> pada model lain, namun hasilnya  tidak lebih baik dari </a:t>
            </a:r>
            <a:r>
              <a:rPr i="1" lang="en-US" sz="1500" u="none" cap="none" strike="noStrike">
                <a:solidFill>
                  <a:srgbClr val="000000"/>
                </a:solidFill>
                <a:latin typeface="Times New Roman"/>
                <a:ea typeface="Times New Roman"/>
                <a:cs typeface="Times New Roman"/>
                <a:sym typeface="Times New Roman"/>
              </a:rPr>
              <a:t>logistic regression</a:t>
            </a:r>
            <a:r>
              <a:rPr lang="en-US" sz="1500">
                <a:latin typeface="Times New Roman"/>
                <a:ea typeface="Times New Roman"/>
                <a:cs typeface="Times New Roman"/>
                <a:sym typeface="Times New Roman"/>
              </a:rPr>
              <a:t> </a:t>
            </a:r>
            <a:r>
              <a:rPr i="0" lang="en-US" sz="1500" u="none" cap="none" strike="noStrike">
                <a:solidFill>
                  <a:srgbClr val="000000"/>
                </a:solidFill>
                <a:latin typeface="Times New Roman"/>
                <a:ea typeface="Times New Roman"/>
                <a:cs typeface="Times New Roman"/>
                <a:sym typeface="Times New Roman"/>
              </a:rPr>
              <a:t>tim juga sudah melakukan model </a:t>
            </a:r>
            <a:r>
              <a:rPr i="1" lang="en-US" sz="1500" u="none" cap="none" strike="noStrike">
                <a:solidFill>
                  <a:srgbClr val="000000"/>
                </a:solidFill>
                <a:latin typeface="Times New Roman"/>
                <a:ea typeface="Times New Roman"/>
                <a:cs typeface="Times New Roman"/>
                <a:sym typeface="Times New Roman"/>
              </a:rPr>
              <a:t>validation </a:t>
            </a:r>
            <a:r>
              <a:rPr i="0" lang="en-US" sz="1500" u="none" cap="none" strike="noStrike">
                <a:solidFill>
                  <a:srgbClr val="000000"/>
                </a:solidFill>
                <a:latin typeface="Times New Roman"/>
                <a:ea typeface="Times New Roman"/>
                <a:cs typeface="Times New Roman"/>
                <a:sym typeface="Times New Roman"/>
              </a:rPr>
              <a:t>untuk melihat </a:t>
            </a:r>
            <a:r>
              <a:rPr lang="en-US" sz="1500">
                <a:latin typeface="Times New Roman"/>
                <a:ea typeface="Times New Roman"/>
                <a:cs typeface="Times New Roman"/>
                <a:sym typeface="Times New Roman"/>
              </a:rPr>
              <a:t>performa</a:t>
            </a:r>
            <a:r>
              <a:rPr i="0" lang="en-US" sz="1500" u="none" cap="none" strike="noStrike">
                <a:solidFill>
                  <a:srgbClr val="000000"/>
                </a:solidFill>
                <a:latin typeface="Times New Roman"/>
                <a:ea typeface="Times New Roman"/>
                <a:cs typeface="Times New Roman"/>
                <a:sym typeface="Times New Roman"/>
              </a:rPr>
              <a:t> model.</a:t>
            </a:r>
            <a:endParaRPr sz="1500">
              <a:latin typeface="Times New Roman"/>
              <a:ea typeface="Times New Roman"/>
              <a:cs typeface="Times New Roman"/>
              <a:sym typeface="Times New Roman"/>
            </a:endParaRPr>
          </a:p>
        </p:txBody>
      </p:sp>
      <p:pic>
        <p:nvPicPr>
          <p:cNvPr id="333" name="Google Shape;333;g2616448cc0b_0_50"/>
          <p:cNvPicPr preferRelativeResize="0"/>
          <p:nvPr/>
        </p:nvPicPr>
        <p:blipFill rotWithShape="1">
          <a:blip r:embed="rId9">
            <a:alphaModFix/>
          </a:blip>
          <a:srcRect b="0" l="0" r="0" t="0"/>
          <a:stretch/>
        </p:blipFill>
        <p:spPr>
          <a:xfrm>
            <a:off x="2374418" y="1932479"/>
            <a:ext cx="3653614" cy="1821690"/>
          </a:xfrm>
          <a:prstGeom prst="rect">
            <a:avLst/>
          </a:prstGeom>
          <a:noFill/>
          <a:ln>
            <a:noFill/>
          </a:ln>
        </p:spPr>
      </p:pic>
      <p:sp>
        <p:nvSpPr>
          <p:cNvPr id="334" name="Google Shape;334;g2616448cc0b_0_50"/>
          <p:cNvSpPr/>
          <p:nvPr/>
        </p:nvSpPr>
        <p:spPr>
          <a:xfrm>
            <a:off x="7704252" y="4053455"/>
            <a:ext cx="3958800" cy="478800"/>
          </a:xfrm>
          <a:prstGeom prst="rect">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300" u="none" cap="none" strike="noStrike">
                <a:solidFill>
                  <a:schemeClr val="lt1"/>
                </a:solidFill>
                <a:latin typeface="Times New Roman"/>
                <a:ea typeface="Times New Roman"/>
                <a:cs typeface="Times New Roman"/>
                <a:sym typeface="Times New Roman"/>
              </a:rPr>
              <a:t>Logistic Regression</a:t>
            </a:r>
            <a:endParaRPr b="1" sz="2300">
              <a:latin typeface="Times New Roman"/>
              <a:ea typeface="Times New Roman"/>
              <a:cs typeface="Times New Roman"/>
              <a:sym typeface="Times New Roman"/>
            </a:endParaRPr>
          </a:p>
        </p:txBody>
      </p:sp>
      <p:sp>
        <p:nvSpPr>
          <p:cNvPr id="335" name="Google Shape;335;g2616448cc0b_0_50"/>
          <p:cNvSpPr/>
          <p:nvPr/>
        </p:nvSpPr>
        <p:spPr>
          <a:xfrm rot="5400000">
            <a:off x="3867850" y="3712551"/>
            <a:ext cx="447000" cy="363000"/>
          </a:xfrm>
          <a:prstGeom prst="rightArrow">
            <a:avLst>
              <a:gd fmla="val 50000" name="adj1"/>
              <a:gd fmla="val 5206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6" name="Google Shape;336;g2616448cc0b_0_50"/>
          <p:cNvSpPr/>
          <p:nvPr/>
        </p:nvSpPr>
        <p:spPr>
          <a:xfrm>
            <a:off x="5733823" y="5493601"/>
            <a:ext cx="512284" cy="362972"/>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7" name="Google Shape;337;g2616448cc0b_0_50"/>
          <p:cNvSpPr/>
          <p:nvPr/>
        </p:nvSpPr>
        <p:spPr>
          <a:xfrm>
            <a:off x="2251149" y="4136900"/>
            <a:ext cx="3832800" cy="363000"/>
          </a:xfrm>
          <a:prstGeom prst="rect">
            <a:avLst/>
          </a:prstGeom>
          <a:solidFill>
            <a:schemeClr val="accent6"/>
          </a:solidFill>
          <a:ln cap="flat" cmpd="sng" w="25400">
            <a:solidFill>
              <a:srgbClr val="2F49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500" u="none" cap="none" strike="noStrike">
                <a:solidFill>
                  <a:schemeClr val="lt1"/>
                </a:solidFill>
                <a:latin typeface="Times New Roman"/>
                <a:ea typeface="Times New Roman"/>
                <a:cs typeface="Times New Roman"/>
                <a:sym typeface="Times New Roman"/>
              </a:rPr>
              <a:t>Mencoba validasi model dengan </a:t>
            </a:r>
            <a:r>
              <a:rPr b="1" i="0" lang="en-US" sz="1600" u="none" cap="none" strike="noStrike">
                <a:solidFill>
                  <a:schemeClr val="lt1"/>
                </a:solidFill>
                <a:latin typeface="Times New Roman"/>
                <a:ea typeface="Times New Roman"/>
                <a:cs typeface="Times New Roman"/>
                <a:sym typeface="Times New Roman"/>
              </a:rPr>
              <a:t>skor </a:t>
            </a:r>
            <a:r>
              <a:rPr b="1" i="0" lang="en-US" sz="1500" u="none" cap="none" strike="noStrike">
                <a:solidFill>
                  <a:schemeClr val="lt1"/>
                </a:solidFill>
                <a:latin typeface="Times New Roman"/>
                <a:ea typeface="Times New Roman"/>
                <a:cs typeface="Times New Roman"/>
                <a:sym typeface="Times New Roman"/>
              </a:rPr>
              <a:t>95%</a:t>
            </a:r>
            <a:endParaRPr b="1" i="0" sz="1500" u="none" cap="none" strike="noStrike">
              <a:solidFill>
                <a:schemeClr val="lt1"/>
              </a:solidFill>
              <a:latin typeface="Times New Roman"/>
              <a:ea typeface="Times New Roman"/>
              <a:cs typeface="Times New Roman"/>
              <a:sym typeface="Times New Roman"/>
            </a:endParaRPr>
          </a:p>
        </p:txBody>
      </p:sp>
      <p:sp>
        <p:nvSpPr>
          <p:cNvPr id="338" name="Google Shape;338;g2616448cc0b_0_50"/>
          <p:cNvSpPr/>
          <p:nvPr/>
        </p:nvSpPr>
        <p:spPr>
          <a:xfrm>
            <a:off x="6275225" y="4782775"/>
            <a:ext cx="4943100" cy="1555500"/>
          </a:xfrm>
          <a:prstGeom prst="rect">
            <a:avLst/>
          </a:prstGeom>
          <a:solidFill>
            <a:schemeClr val="accent4"/>
          </a:solidFill>
          <a:ln cap="flat" cmpd="sng" w="25400">
            <a:solidFill>
              <a:srgbClr val="6B51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US" sz="1800" u="none" cap="none" strike="noStrike">
                <a:solidFill>
                  <a:srgbClr val="000000"/>
                </a:solidFill>
                <a:latin typeface="Times New Roman"/>
                <a:ea typeface="Times New Roman"/>
                <a:cs typeface="Times New Roman"/>
                <a:sym typeface="Times New Roman"/>
              </a:rPr>
              <a:t>Dilakukan </a:t>
            </a:r>
            <a:r>
              <a:rPr lang="en-US" sz="1800">
                <a:latin typeface="Times New Roman"/>
                <a:ea typeface="Times New Roman"/>
                <a:cs typeface="Times New Roman"/>
                <a:sym typeface="Times New Roman"/>
              </a:rPr>
              <a:t>Hyperparameter</a:t>
            </a:r>
            <a:r>
              <a:rPr i="0" lang="en-US" sz="1800" u="none" cap="none" strike="noStrike">
                <a:solidFill>
                  <a:srgbClr val="000000"/>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Tuning</a:t>
            </a:r>
            <a:r>
              <a:rPr i="0" lang="en-US" sz="1800" u="none" cap="none" strike="noStrike">
                <a:solidFill>
                  <a:srgbClr val="000000"/>
                </a:solidFill>
                <a:latin typeface="Times New Roman"/>
                <a:ea typeface="Times New Roman"/>
                <a:cs typeface="Times New Roman"/>
                <a:sym typeface="Times New Roman"/>
              </a:rPr>
              <a:t> pada model dengan harapan mendapatkan model yang lebih baik</a:t>
            </a:r>
            <a:endParaRPr i="0" sz="1800" u="none" cap="none" strike="noStrike">
              <a:solidFill>
                <a:srgbClr val="000000"/>
              </a:solidFill>
              <a:latin typeface="Times New Roman"/>
              <a:ea typeface="Times New Roman"/>
              <a:cs typeface="Times New Roman"/>
              <a:sym typeface="Times New Roman"/>
            </a:endParaRPr>
          </a:p>
        </p:txBody>
      </p:sp>
      <p:pic>
        <p:nvPicPr>
          <p:cNvPr id="339" name="Google Shape;339;g2616448cc0b_0_50"/>
          <p:cNvPicPr preferRelativeResize="0"/>
          <p:nvPr/>
        </p:nvPicPr>
        <p:blipFill rotWithShape="1">
          <a:blip r:embed="rId10">
            <a:alphaModFix/>
          </a:blip>
          <a:srcRect b="0" l="0" r="0" t="0"/>
          <a:stretch/>
        </p:blipFill>
        <p:spPr>
          <a:xfrm>
            <a:off x="2537999" y="4671687"/>
            <a:ext cx="3106713" cy="1777665"/>
          </a:xfrm>
          <a:prstGeom prst="rect">
            <a:avLst/>
          </a:prstGeom>
          <a:noFill/>
          <a:ln>
            <a:noFill/>
          </a:ln>
        </p:spPr>
      </p:pic>
      <p:pic>
        <p:nvPicPr>
          <p:cNvPr id="340" name="Google Shape;340;g2616448cc0b_0_50"/>
          <p:cNvPicPr preferRelativeResize="0"/>
          <p:nvPr/>
        </p:nvPicPr>
        <p:blipFill rotWithShape="1">
          <a:blip r:embed="rId11">
            <a:alphaModFix/>
          </a:blip>
          <a:srcRect b="0" l="0" r="0" t="0"/>
          <a:stretch/>
        </p:blipFill>
        <p:spPr>
          <a:xfrm>
            <a:off x="7704272" y="2077344"/>
            <a:ext cx="3958761" cy="18517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616448cc0b_0_61"/>
          <p:cNvSpPr/>
          <p:nvPr/>
        </p:nvSpPr>
        <p:spPr>
          <a:xfrm>
            <a:off x="2247900" y="1307034"/>
            <a:ext cx="2520220" cy="2687090"/>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346" name="Google Shape;346;g2616448cc0b_0_61"/>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347" name="Google Shape;347;g2616448cc0b_0_61"/>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348" name="Google Shape;348;g2616448cc0b_0_61"/>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349" name="Google Shape;349;g2616448cc0b_0_61"/>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350" name="Google Shape;350;g2616448cc0b_0_61"/>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351" name="Google Shape;351;g2616448cc0b_0_61"/>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352" name="Google Shape;352;g2616448cc0b_0_61"/>
          <p:cNvPicPr preferRelativeResize="0"/>
          <p:nvPr/>
        </p:nvPicPr>
        <p:blipFill rotWithShape="1">
          <a:blip r:embed="rId8">
            <a:alphaModFix/>
          </a:blip>
          <a:srcRect b="0" l="0" r="0" t="0"/>
          <a:stretch/>
        </p:blipFill>
        <p:spPr>
          <a:xfrm>
            <a:off x="53650" y="105525"/>
            <a:ext cx="1862500" cy="1169250"/>
          </a:xfrm>
          <a:prstGeom prst="rect">
            <a:avLst/>
          </a:prstGeom>
          <a:noFill/>
          <a:ln>
            <a:noFill/>
          </a:ln>
        </p:spPr>
      </p:pic>
      <p:sp>
        <p:nvSpPr>
          <p:cNvPr id="353" name="Google Shape;353;g2616448cc0b_0_61"/>
          <p:cNvSpPr txBox="1"/>
          <p:nvPr>
            <p:ph type="ctrTitle"/>
          </p:nvPr>
        </p:nvSpPr>
        <p:spPr>
          <a:xfrm>
            <a:off x="2247900" y="105525"/>
            <a:ext cx="8471100" cy="5271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sz="3800">
                <a:solidFill>
                  <a:srgbClr val="002060"/>
                </a:solidFill>
                <a:latin typeface="Times New Roman"/>
                <a:ea typeface="Times New Roman"/>
                <a:cs typeface="Times New Roman"/>
                <a:sym typeface="Times New Roman"/>
              </a:rPr>
              <a:t>Deployment Concept</a:t>
            </a:r>
            <a:endParaRPr b="1" sz="3600">
              <a:solidFill>
                <a:srgbClr val="002060"/>
              </a:solidFill>
              <a:latin typeface="Montserrat"/>
              <a:ea typeface="Montserrat"/>
              <a:cs typeface="Montserrat"/>
              <a:sym typeface="Montserrat"/>
            </a:endParaRPr>
          </a:p>
        </p:txBody>
      </p:sp>
      <p:sp>
        <p:nvSpPr>
          <p:cNvPr id="354" name="Google Shape;354;g2616448cc0b_0_61"/>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Django REST framework의 views에 대한 이해 - DND 기술 블로그" id="355" name="Google Shape;355;g2616448cc0b_0_61"/>
          <p:cNvPicPr preferRelativeResize="0"/>
          <p:nvPr/>
        </p:nvPicPr>
        <p:blipFill rotWithShape="1">
          <a:blip r:embed="rId9">
            <a:alphaModFix/>
          </a:blip>
          <a:srcRect b="0" l="0" r="0" t="0"/>
          <a:stretch/>
        </p:blipFill>
        <p:spPr>
          <a:xfrm>
            <a:off x="2458187" y="2644877"/>
            <a:ext cx="2076231" cy="1167880"/>
          </a:xfrm>
          <a:prstGeom prst="rect">
            <a:avLst/>
          </a:prstGeom>
          <a:noFill/>
          <a:ln>
            <a:noFill/>
          </a:ln>
        </p:spPr>
      </p:pic>
      <p:pic>
        <p:nvPicPr>
          <p:cNvPr descr="CrowdforThink : Blog -BRINGING AI AND MACHINE LEARNING ACCESSIBLE TO  ENTERPRISES CREDIT TO CLOUD" id="356" name="Google Shape;356;g2616448cc0b_0_61"/>
          <p:cNvPicPr preferRelativeResize="0"/>
          <p:nvPr/>
        </p:nvPicPr>
        <p:blipFill rotWithShape="1">
          <a:blip r:embed="rId10">
            <a:alphaModFix/>
          </a:blip>
          <a:srcRect b="0" l="0" r="0" t="0"/>
          <a:stretch/>
        </p:blipFill>
        <p:spPr>
          <a:xfrm>
            <a:off x="2609902" y="1467719"/>
            <a:ext cx="1638237" cy="1337843"/>
          </a:xfrm>
          <a:prstGeom prst="rect">
            <a:avLst/>
          </a:prstGeom>
          <a:noFill/>
          <a:ln>
            <a:noFill/>
          </a:ln>
        </p:spPr>
      </p:pic>
      <p:pic>
        <p:nvPicPr>
          <p:cNvPr descr="Web-client-server, Clients, Globus, Web-bild-symbol Vektor. Kann Auch Für  Die Kommunikation, Verbindung, Technologie Verwendet Werden. Geeignet Für  Web-anwendungen, Mobile Anwendungen Und Printmedien. Lizenzfrei nutzbare  SVG, Vektorgrafiken, Clip Arts ..." id="357" name="Google Shape;357;g2616448cc0b_0_61"/>
          <p:cNvPicPr preferRelativeResize="0"/>
          <p:nvPr/>
        </p:nvPicPr>
        <p:blipFill rotWithShape="1">
          <a:blip r:embed="rId11">
            <a:alphaModFix/>
          </a:blip>
          <a:srcRect b="0" l="0" r="0" t="0"/>
          <a:stretch/>
        </p:blipFill>
        <p:spPr>
          <a:xfrm>
            <a:off x="7992071" y="1059085"/>
            <a:ext cx="1424708" cy="1424708"/>
          </a:xfrm>
          <a:prstGeom prst="rect">
            <a:avLst/>
          </a:prstGeom>
          <a:noFill/>
          <a:ln>
            <a:noFill/>
          </a:ln>
        </p:spPr>
      </p:pic>
      <p:sp>
        <p:nvSpPr>
          <p:cNvPr id="358" name="Google Shape;358;g2616448cc0b_0_61"/>
          <p:cNvSpPr txBox="1"/>
          <p:nvPr/>
        </p:nvSpPr>
        <p:spPr>
          <a:xfrm>
            <a:off x="2075747" y="3986216"/>
            <a:ext cx="299729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2"/>
                </a:solidFill>
                <a:latin typeface="Arial"/>
                <a:ea typeface="Arial"/>
                <a:cs typeface="Arial"/>
                <a:sym typeface="Arial"/>
              </a:rPr>
              <a:t>Core Api With AI Tools</a:t>
            </a:r>
            <a:endParaRPr/>
          </a:p>
        </p:txBody>
      </p:sp>
      <p:sp>
        <p:nvSpPr>
          <p:cNvPr id="359" name="Google Shape;359;g2616448cc0b_0_61"/>
          <p:cNvSpPr txBox="1"/>
          <p:nvPr/>
        </p:nvSpPr>
        <p:spPr>
          <a:xfrm>
            <a:off x="7866199" y="2275575"/>
            <a:ext cx="19152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accent1"/>
                </a:solidFill>
                <a:latin typeface="Times New Roman"/>
                <a:ea typeface="Times New Roman"/>
                <a:cs typeface="Times New Roman"/>
                <a:sym typeface="Times New Roman"/>
              </a:rPr>
              <a:t>WEB CLIENT</a:t>
            </a:r>
            <a:endParaRPr b="1" sz="1800">
              <a:latin typeface="Times New Roman"/>
              <a:ea typeface="Times New Roman"/>
              <a:cs typeface="Times New Roman"/>
              <a:sym typeface="Times New Roman"/>
            </a:endParaRPr>
          </a:p>
        </p:txBody>
      </p:sp>
      <p:pic>
        <p:nvPicPr>
          <p:cNvPr descr="Apa Itu HP Flagship? Ketahui Pengertian dan Bedanya dengan HP Biasa!" id="360" name="Google Shape;360;g2616448cc0b_0_61"/>
          <p:cNvPicPr preferRelativeResize="0"/>
          <p:nvPr/>
        </p:nvPicPr>
        <p:blipFill rotWithShape="1">
          <a:blip r:embed="rId12">
            <a:alphaModFix/>
          </a:blip>
          <a:srcRect b="0" l="0" r="0" t="0"/>
          <a:stretch/>
        </p:blipFill>
        <p:spPr>
          <a:xfrm>
            <a:off x="7992086" y="2784605"/>
            <a:ext cx="1365639" cy="1288785"/>
          </a:xfrm>
          <a:prstGeom prst="rect">
            <a:avLst/>
          </a:prstGeom>
          <a:noFill/>
          <a:ln>
            <a:noFill/>
          </a:ln>
        </p:spPr>
      </p:pic>
      <p:pic>
        <p:nvPicPr>
          <p:cNvPr id="361" name="Google Shape;361;g2616448cc0b_0_61"/>
          <p:cNvPicPr preferRelativeResize="0"/>
          <p:nvPr/>
        </p:nvPicPr>
        <p:blipFill rotWithShape="1">
          <a:blip r:embed="rId13">
            <a:alphaModFix/>
          </a:blip>
          <a:srcRect b="0" l="0" r="0" t="0"/>
          <a:stretch/>
        </p:blipFill>
        <p:spPr>
          <a:xfrm>
            <a:off x="2247897" y="4602400"/>
            <a:ext cx="3552638" cy="1634774"/>
          </a:xfrm>
          <a:prstGeom prst="rect">
            <a:avLst/>
          </a:prstGeom>
          <a:noFill/>
          <a:ln>
            <a:noFill/>
          </a:ln>
        </p:spPr>
      </p:pic>
      <p:sp>
        <p:nvSpPr>
          <p:cNvPr id="362" name="Google Shape;362;g2616448cc0b_0_61"/>
          <p:cNvSpPr/>
          <p:nvPr/>
        </p:nvSpPr>
        <p:spPr>
          <a:xfrm>
            <a:off x="5708652" y="5591050"/>
            <a:ext cx="2191800" cy="267900"/>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3" name="Google Shape;363;g2616448cc0b_0_61"/>
          <p:cNvSpPr txBox="1"/>
          <p:nvPr/>
        </p:nvSpPr>
        <p:spPr>
          <a:xfrm>
            <a:off x="7866191" y="5524929"/>
            <a:ext cx="4196400" cy="384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1900">
                <a:solidFill>
                  <a:schemeClr val="dk2"/>
                </a:solidFill>
                <a:latin typeface="Times New Roman"/>
                <a:ea typeface="Times New Roman"/>
                <a:cs typeface="Times New Roman"/>
                <a:sym typeface="Times New Roman"/>
              </a:rPr>
              <a:t>Monitoring Dashboard for IT Team</a:t>
            </a:r>
            <a:endParaRPr sz="1800">
              <a:solidFill>
                <a:schemeClr val="dk2"/>
              </a:solidFill>
            </a:endParaRPr>
          </a:p>
        </p:txBody>
      </p:sp>
      <p:sp>
        <p:nvSpPr>
          <p:cNvPr id="364" name="Google Shape;364;g2616448cc0b_0_61"/>
          <p:cNvSpPr/>
          <p:nvPr/>
        </p:nvSpPr>
        <p:spPr>
          <a:xfrm>
            <a:off x="4800677" y="1738200"/>
            <a:ext cx="3065400" cy="165300"/>
          </a:xfrm>
          <a:prstGeom prst="leftArrow">
            <a:avLst>
              <a:gd fmla="val 50000" name="adj1"/>
              <a:gd fmla="val 50000" name="adj2"/>
            </a:avLst>
          </a:prstGeom>
          <a:solidFill>
            <a:srgbClr val="4472C4"/>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5" name="Google Shape;365;g2616448cc0b_0_61"/>
          <p:cNvSpPr/>
          <p:nvPr/>
        </p:nvSpPr>
        <p:spPr>
          <a:xfrm>
            <a:off x="4753178" y="3637526"/>
            <a:ext cx="3147300" cy="129600"/>
          </a:xfrm>
          <a:prstGeom prst="rightArrow">
            <a:avLst>
              <a:gd fmla="val 50000" name="adj1"/>
              <a:gd fmla="val 50000" name="adj2"/>
            </a:avLst>
          </a:prstGeom>
          <a:solidFill>
            <a:srgbClr val="4472C4"/>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6" name="Google Shape;366;g2616448cc0b_0_61"/>
          <p:cNvSpPr txBox="1"/>
          <p:nvPr/>
        </p:nvSpPr>
        <p:spPr>
          <a:xfrm>
            <a:off x="5277798" y="3342600"/>
            <a:ext cx="2387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a:highlight>
                  <a:srgbClr val="C00000"/>
                </a:highlight>
              </a:rPr>
              <a:t>Detect Cyber Attack?</a:t>
            </a:r>
            <a:endParaRPr b="1">
              <a:solidFill>
                <a:srgbClr val="000000"/>
              </a:solidFill>
              <a:highlight>
                <a:srgbClr val="C00000"/>
              </a:highlight>
            </a:endParaRPr>
          </a:p>
        </p:txBody>
      </p:sp>
      <p:sp>
        <p:nvSpPr>
          <p:cNvPr id="367" name="Google Shape;367;g2616448cc0b_0_61"/>
          <p:cNvSpPr txBox="1"/>
          <p:nvPr/>
        </p:nvSpPr>
        <p:spPr>
          <a:xfrm>
            <a:off x="5440273" y="1479302"/>
            <a:ext cx="1629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44546A"/>
                </a:solidFill>
                <a:latin typeface="Times New Roman"/>
                <a:ea typeface="Times New Roman"/>
                <a:cs typeface="Times New Roman"/>
                <a:sym typeface="Times New Roman"/>
              </a:rPr>
              <a:t>Read Api services</a:t>
            </a:r>
            <a:endParaRPr b="1">
              <a:latin typeface="Times New Roman"/>
              <a:ea typeface="Times New Roman"/>
              <a:cs typeface="Times New Roman"/>
              <a:sym typeface="Times New Roman"/>
            </a:endParaRPr>
          </a:p>
        </p:txBody>
      </p:sp>
      <p:sp>
        <p:nvSpPr>
          <p:cNvPr id="368" name="Google Shape;368;g2616448cc0b_0_61"/>
          <p:cNvSpPr txBox="1"/>
          <p:nvPr/>
        </p:nvSpPr>
        <p:spPr>
          <a:xfrm>
            <a:off x="7245825" y="4121700"/>
            <a:ext cx="44886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highlight>
                  <a:srgbClr val="5B9BD5"/>
                </a:highlight>
                <a:latin typeface="Times New Roman"/>
                <a:ea typeface="Times New Roman"/>
                <a:cs typeface="Times New Roman"/>
                <a:sym typeface="Times New Roman"/>
              </a:rPr>
              <a:t>Tim IT </a:t>
            </a:r>
            <a:r>
              <a:rPr b="1" i="0" lang="en-US" sz="1600" u="none" cap="none" strike="noStrike">
                <a:solidFill>
                  <a:srgbClr val="000000"/>
                </a:solidFill>
                <a:highlight>
                  <a:srgbClr val="5B9BD5"/>
                </a:highlight>
                <a:latin typeface="Times New Roman"/>
                <a:ea typeface="Times New Roman"/>
                <a:cs typeface="Times New Roman"/>
                <a:sym typeface="Times New Roman"/>
              </a:rPr>
              <a:t>menerima e-mail notifikasi incident cyber</a:t>
            </a:r>
            <a:endParaRPr b="1" sz="1600">
              <a:solidFill>
                <a:srgbClr val="000000"/>
              </a:solidFill>
              <a:highlight>
                <a:srgbClr val="5B9BD5"/>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5"/>
          <p:cNvSpPr/>
          <p:nvPr/>
        </p:nvSpPr>
        <p:spPr>
          <a:xfrm>
            <a:off x="53650" y="-1"/>
            <a:ext cx="12192000" cy="68766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74" name="Google Shape;374;p25"/>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375" name="Google Shape;375;p25"/>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376" name="Google Shape;376;p25"/>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377" name="Google Shape;377;p25"/>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378" name="Google Shape;378;p25"/>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379" name="Google Shape;379;p25"/>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380" name="Google Shape;380;p25"/>
          <p:cNvPicPr preferRelativeResize="0"/>
          <p:nvPr/>
        </p:nvPicPr>
        <p:blipFill rotWithShape="1">
          <a:blip r:embed="rId8">
            <a:alphaModFix/>
          </a:blip>
          <a:srcRect b="0" l="0" r="0" t="0"/>
          <a:stretch/>
        </p:blipFill>
        <p:spPr>
          <a:xfrm>
            <a:off x="53650" y="105525"/>
            <a:ext cx="1862500" cy="1169250"/>
          </a:xfrm>
          <a:prstGeom prst="rect">
            <a:avLst/>
          </a:prstGeom>
          <a:noFill/>
          <a:ln>
            <a:noFill/>
          </a:ln>
        </p:spPr>
      </p:pic>
      <p:sp>
        <p:nvSpPr>
          <p:cNvPr id="381" name="Google Shape;381;p25"/>
          <p:cNvSpPr txBox="1"/>
          <p:nvPr>
            <p:ph type="ctrTitle"/>
          </p:nvPr>
        </p:nvSpPr>
        <p:spPr>
          <a:xfrm>
            <a:off x="2146050" y="43000"/>
            <a:ext cx="8560200" cy="646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sz="3800">
                <a:solidFill>
                  <a:srgbClr val="002060"/>
                </a:solidFill>
                <a:latin typeface="Times New Roman"/>
                <a:ea typeface="Times New Roman"/>
                <a:cs typeface="Times New Roman"/>
                <a:sym typeface="Times New Roman"/>
              </a:rPr>
              <a:t>Project Live (API &amp; Monitoring)</a:t>
            </a:r>
            <a:endParaRPr b="1" sz="2800">
              <a:solidFill>
                <a:srgbClr val="002060"/>
              </a:solidFill>
              <a:latin typeface="Montserrat"/>
              <a:ea typeface="Montserrat"/>
              <a:cs typeface="Montserrat"/>
              <a:sym typeface="Montserrat"/>
            </a:endParaRPr>
          </a:p>
        </p:txBody>
      </p:sp>
      <p:sp>
        <p:nvSpPr>
          <p:cNvPr id="382" name="Google Shape;382;p25"/>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383" name="Google Shape;383;p25"/>
          <p:cNvPicPr preferRelativeResize="0"/>
          <p:nvPr/>
        </p:nvPicPr>
        <p:blipFill rotWithShape="1">
          <a:blip r:embed="rId9">
            <a:alphaModFix/>
          </a:blip>
          <a:srcRect b="0" l="0" r="0" t="0"/>
          <a:stretch/>
        </p:blipFill>
        <p:spPr>
          <a:xfrm>
            <a:off x="2301550" y="3914392"/>
            <a:ext cx="4785787" cy="2202218"/>
          </a:xfrm>
          <a:prstGeom prst="rect">
            <a:avLst/>
          </a:prstGeom>
          <a:noFill/>
          <a:ln>
            <a:noFill/>
          </a:ln>
        </p:spPr>
      </p:pic>
      <p:pic>
        <p:nvPicPr>
          <p:cNvPr id="384" name="Google Shape;384;p25"/>
          <p:cNvPicPr preferRelativeResize="0"/>
          <p:nvPr/>
        </p:nvPicPr>
        <p:blipFill rotWithShape="1">
          <a:blip r:embed="rId10">
            <a:alphaModFix/>
          </a:blip>
          <a:srcRect b="0" l="0" r="0" t="0"/>
          <a:stretch/>
        </p:blipFill>
        <p:spPr>
          <a:xfrm>
            <a:off x="2247900" y="1855127"/>
            <a:ext cx="4785787" cy="1845655"/>
          </a:xfrm>
          <a:prstGeom prst="rect">
            <a:avLst/>
          </a:prstGeom>
          <a:noFill/>
          <a:ln>
            <a:noFill/>
          </a:ln>
        </p:spPr>
      </p:pic>
      <p:sp>
        <p:nvSpPr>
          <p:cNvPr id="385" name="Google Shape;385;p25"/>
          <p:cNvSpPr txBox="1"/>
          <p:nvPr/>
        </p:nvSpPr>
        <p:spPr>
          <a:xfrm>
            <a:off x="2146050" y="1090450"/>
            <a:ext cx="8614500" cy="5541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1500">
                <a:solidFill>
                  <a:schemeClr val="dk2"/>
                </a:solidFill>
                <a:latin typeface="Times New Roman"/>
                <a:ea typeface="Times New Roman"/>
                <a:cs typeface="Times New Roman"/>
                <a:sym typeface="Times New Roman"/>
              </a:rPr>
              <a:t>Dalam proyek ini team telah mendevelop API system yang akan membaca model machine learning, Swagger API,</a:t>
            </a:r>
            <a:r>
              <a:rPr lang="en-US" sz="1300">
                <a:solidFill>
                  <a:schemeClr val="dk1"/>
                </a:solidFill>
                <a:latin typeface="Times New Roman"/>
                <a:ea typeface="Times New Roman"/>
                <a:cs typeface="Times New Roman"/>
                <a:sym typeface="Times New Roman"/>
              </a:rPr>
              <a:t> </a:t>
            </a:r>
            <a:r>
              <a:rPr lang="en-US" sz="1500">
                <a:solidFill>
                  <a:schemeClr val="dk2"/>
                </a:solidFill>
                <a:latin typeface="Times New Roman"/>
                <a:ea typeface="Times New Roman"/>
                <a:cs typeface="Times New Roman"/>
                <a:sym typeface="Times New Roman"/>
              </a:rPr>
              <a:t>Portal Monitoring system dan Web Client untuk keperluan testing</a:t>
            </a:r>
            <a:endParaRPr sz="1700">
              <a:solidFill>
                <a:schemeClr val="dk2"/>
              </a:solidFill>
            </a:endParaRPr>
          </a:p>
        </p:txBody>
      </p:sp>
      <p:sp>
        <p:nvSpPr>
          <p:cNvPr id="386" name="Google Shape;386;p25"/>
          <p:cNvSpPr/>
          <p:nvPr/>
        </p:nvSpPr>
        <p:spPr>
          <a:xfrm>
            <a:off x="6096000" y="2354893"/>
            <a:ext cx="2258860" cy="423061"/>
          </a:xfrm>
          <a:prstGeom prst="rightArrow">
            <a:avLst>
              <a:gd fmla="val 50000" name="adj1"/>
              <a:gd fmla="val 50000" name="adj2"/>
            </a:avLst>
          </a:prstGeom>
          <a:gradFill>
            <a:gsLst>
              <a:gs pos="0">
                <a:srgbClr val="306CD7"/>
              </a:gs>
              <a:gs pos="100000">
                <a:srgbClr val="90B0FF"/>
              </a:gs>
            </a:gsLst>
            <a:lin ang="16200000" scaled="0"/>
          </a:gradFill>
          <a:ln cap="flat" cmpd="sng" w="9525">
            <a:solidFill>
              <a:srgbClr val="3E6E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7" name="Google Shape;387;p25"/>
          <p:cNvSpPr/>
          <p:nvPr/>
        </p:nvSpPr>
        <p:spPr>
          <a:xfrm>
            <a:off x="8381685" y="2354899"/>
            <a:ext cx="2428500" cy="4230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lt1"/>
                </a:solidFill>
              </a:rPr>
              <a:t>SWAGGER</a:t>
            </a:r>
            <a:r>
              <a:rPr b="0" i="0" lang="en-US" sz="1400" u="none" cap="none" strike="noStrike">
                <a:solidFill>
                  <a:schemeClr val="lt1"/>
                </a:solidFill>
                <a:latin typeface="Arial"/>
                <a:ea typeface="Arial"/>
                <a:cs typeface="Arial"/>
                <a:sym typeface="Arial"/>
              </a:rPr>
              <a:t> REST API</a:t>
            </a:r>
            <a:endParaRPr/>
          </a:p>
        </p:txBody>
      </p:sp>
      <p:sp>
        <p:nvSpPr>
          <p:cNvPr id="388" name="Google Shape;388;p25"/>
          <p:cNvSpPr/>
          <p:nvPr/>
        </p:nvSpPr>
        <p:spPr>
          <a:xfrm>
            <a:off x="5965198" y="5267270"/>
            <a:ext cx="2259000" cy="423000"/>
          </a:xfrm>
          <a:prstGeom prst="rightArrow">
            <a:avLst>
              <a:gd fmla="val 50000" name="adj1"/>
              <a:gd fmla="val 50000" name="adj2"/>
            </a:avLst>
          </a:prstGeom>
          <a:gradFill>
            <a:gsLst>
              <a:gs pos="0">
                <a:srgbClr val="306CD7"/>
              </a:gs>
              <a:gs pos="100000">
                <a:srgbClr val="90B0FF"/>
              </a:gs>
            </a:gsLst>
            <a:lin ang="16200000" scaled="0"/>
          </a:gradFill>
          <a:ln cap="flat" cmpd="sng" w="9525">
            <a:solidFill>
              <a:srgbClr val="3E6EC2"/>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9" name="Google Shape;389;p25"/>
          <p:cNvSpPr/>
          <p:nvPr/>
        </p:nvSpPr>
        <p:spPr>
          <a:xfrm>
            <a:off x="8277783" y="5267263"/>
            <a:ext cx="2428500" cy="42300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a:solidFill>
                  <a:schemeClr val="lt1"/>
                </a:solidFill>
              </a:rPr>
              <a:t>PORTAL</a:t>
            </a:r>
            <a:r>
              <a:rPr b="0" i="0" lang="en-US" sz="1400" u="none" cap="none" strike="noStrike">
                <a:solidFill>
                  <a:schemeClr val="lt1"/>
                </a:solidFill>
                <a:latin typeface="Arial"/>
                <a:ea typeface="Arial"/>
                <a:cs typeface="Arial"/>
                <a:sym typeface="Arial"/>
              </a:rPr>
              <a:t> MONITORING</a:t>
            </a:r>
            <a:endParaRPr/>
          </a:p>
        </p:txBody>
      </p:sp>
      <p:sp>
        <p:nvSpPr>
          <p:cNvPr id="390" name="Google Shape;390;p25"/>
          <p:cNvSpPr/>
          <p:nvPr/>
        </p:nvSpPr>
        <p:spPr>
          <a:xfrm>
            <a:off x="5545607" y="2346499"/>
            <a:ext cx="523568" cy="499527"/>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1</a:t>
            </a:r>
            <a:endParaRPr/>
          </a:p>
        </p:txBody>
      </p:sp>
      <p:sp>
        <p:nvSpPr>
          <p:cNvPr id="391" name="Google Shape;391;p25"/>
          <p:cNvSpPr/>
          <p:nvPr/>
        </p:nvSpPr>
        <p:spPr>
          <a:xfrm>
            <a:off x="5388131" y="5267279"/>
            <a:ext cx="523500" cy="499500"/>
          </a:xfrm>
          <a:prstGeom prst="ellipse">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6"/>
          <p:cNvSpPr/>
          <p:nvPr/>
        </p:nvSpPr>
        <p:spPr>
          <a:xfrm>
            <a:off x="53650" y="49924"/>
            <a:ext cx="12192000" cy="68766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97" name="Google Shape;397;p26"/>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398" name="Google Shape;398;p26"/>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399" name="Google Shape;399;p26"/>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400" name="Google Shape;400;p26"/>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401" name="Google Shape;401;p26"/>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402" name="Google Shape;402;p26"/>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403" name="Google Shape;403;p26"/>
          <p:cNvPicPr preferRelativeResize="0"/>
          <p:nvPr/>
        </p:nvPicPr>
        <p:blipFill rotWithShape="1">
          <a:blip r:embed="rId8">
            <a:alphaModFix/>
          </a:blip>
          <a:srcRect b="0" l="0" r="0" t="0"/>
          <a:stretch/>
        </p:blipFill>
        <p:spPr>
          <a:xfrm>
            <a:off x="53650" y="105525"/>
            <a:ext cx="1862500" cy="1169250"/>
          </a:xfrm>
          <a:prstGeom prst="rect">
            <a:avLst/>
          </a:prstGeom>
          <a:noFill/>
          <a:ln>
            <a:noFill/>
          </a:ln>
        </p:spPr>
      </p:pic>
      <p:sp>
        <p:nvSpPr>
          <p:cNvPr id="404" name="Google Shape;404;p26"/>
          <p:cNvSpPr txBox="1"/>
          <p:nvPr>
            <p:ph type="ctrTitle"/>
          </p:nvPr>
        </p:nvSpPr>
        <p:spPr>
          <a:xfrm>
            <a:off x="2196425" y="102650"/>
            <a:ext cx="8514300" cy="585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sz="3800">
                <a:solidFill>
                  <a:srgbClr val="002060"/>
                </a:solidFill>
                <a:latin typeface="Times New Roman"/>
                <a:ea typeface="Times New Roman"/>
                <a:cs typeface="Times New Roman"/>
                <a:sym typeface="Times New Roman"/>
              </a:rPr>
              <a:t>Project Web Client</a:t>
            </a:r>
            <a:endParaRPr b="1" sz="3600">
              <a:solidFill>
                <a:srgbClr val="002060"/>
              </a:solidFill>
              <a:latin typeface="Montserrat"/>
              <a:ea typeface="Montserrat"/>
              <a:cs typeface="Montserrat"/>
              <a:sym typeface="Montserrat"/>
            </a:endParaRPr>
          </a:p>
        </p:txBody>
      </p:sp>
      <p:sp>
        <p:nvSpPr>
          <p:cNvPr id="405" name="Google Shape;405;p26"/>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406" name="Google Shape;406;p26"/>
          <p:cNvPicPr preferRelativeResize="0"/>
          <p:nvPr/>
        </p:nvPicPr>
        <p:blipFill rotWithShape="1">
          <a:blip r:embed="rId9">
            <a:alphaModFix/>
          </a:blip>
          <a:srcRect b="0" l="0" r="0" t="0"/>
          <a:stretch/>
        </p:blipFill>
        <p:spPr>
          <a:xfrm>
            <a:off x="7064200" y="2013200"/>
            <a:ext cx="4290302" cy="2814000"/>
          </a:xfrm>
          <a:prstGeom prst="rect">
            <a:avLst/>
          </a:prstGeom>
          <a:noFill/>
          <a:ln cap="flat" cmpd="sng" w="9525">
            <a:solidFill>
              <a:srgbClr val="000000"/>
            </a:solidFill>
            <a:prstDash val="solid"/>
            <a:round/>
            <a:headEnd len="sm" w="sm" type="none"/>
            <a:tailEnd len="sm" w="sm" type="none"/>
          </a:ln>
        </p:spPr>
      </p:pic>
      <p:grpSp>
        <p:nvGrpSpPr>
          <p:cNvPr id="407" name="Google Shape;407;p26"/>
          <p:cNvGrpSpPr/>
          <p:nvPr/>
        </p:nvGrpSpPr>
        <p:grpSpPr>
          <a:xfrm>
            <a:off x="2152476" y="1646437"/>
            <a:ext cx="4290417" cy="3180772"/>
            <a:chOff x="2094500" y="1646475"/>
            <a:chExt cx="4621800" cy="3363049"/>
          </a:xfrm>
        </p:grpSpPr>
        <p:pic>
          <p:nvPicPr>
            <p:cNvPr id="408" name="Google Shape;408;p26"/>
            <p:cNvPicPr preferRelativeResize="0"/>
            <p:nvPr/>
          </p:nvPicPr>
          <p:blipFill rotWithShape="1">
            <a:blip r:embed="rId10">
              <a:alphaModFix/>
            </a:blip>
            <a:srcRect b="0" l="0" r="0" t="0"/>
            <a:stretch/>
          </p:blipFill>
          <p:spPr>
            <a:xfrm>
              <a:off x="2142113" y="2023863"/>
              <a:ext cx="4526576" cy="2985662"/>
            </a:xfrm>
            <a:prstGeom prst="rect">
              <a:avLst/>
            </a:prstGeom>
            <a:noFill/>
            <a:ln cap="flat" cmpd="sng" w="9525">
              <a:solidFill>
                <a:srgbClr val="000000"/>
              </a:solidFill>
              <a:prstDash val="solid"/>
              <a:round/>
              <a:headEnd len="sm" w="sm" type="none"/>
              <a:tailEnd len="sm" w="sm" type="none"/>
            </a:ln>
          </p:spPr>
        </p:pic>
        <p:sp>
          <p:nvSpPr>
            <p:cNvPr id="409" name="Google Shape;409;p26"/>
            <p:cNvSpPr/>
            <p:nvPr/>
          </p:nvSpPr>
          <p:spPr>
            <a:xfrm>
              <a:off x="2094500" y="1646475"/>
              <a:ext cx="4621800" cy="319500"/>
            </a:xfrm>
            <a:prstGeom prst="roundRect">
              <a:avLst>
                <a:gd fmla="val 16667" name="adj"/>
              </a:avLst>
            </a:prstGeom>
            <a:solidFill>
              <a:srgbClr val="4472C4"/>
            </a:solidFill>
            <a:ln cap="flat" cmpd="sng" w="9525">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Api Test By Postman</a:t>
              </a:r>
              <a:endParaRPr b="1" sz="1600">
                <a:solidFill>
                  <a:srgbClr val="000000"/>
                </a:solidFill>
                <a:latin typeface="Times New Roman"/>
                <a:ea typeface="Times New Roman"/>
                <a:cs typeface="Times New Roman"/>
                <a:sym typeface="Times New Roman"/>
              </a:endParaRPr>
            </a:p>
          </p:txBody>
        </p:sp>
      </p:grpSp>
      <p:sp>
        <p:nvSpPr>
          <p:cNvPr id="410" name="Google Shape;410;p26"/>
          <p:cNvSpPr/>
          <p:nvPr/>
        </p:nvSpPr>
        <p:spPr>
          <a:xfrm>
            <a:off x="7064200" y="1613125"/>
            <a:ext cx="4290300" cy="302400"/>
          </a:xfrm>
          <a:prstGeom prst="roundRect">
            <a:avLst>
              <a:gd fmla="val 16667" name="adj"/>
            </a:avLst>
          </a:prstGeom>
          <a:solidFill>
            <a:srgbClr val="70AD47"/>
          </a:solidFill>
          <a:ln cap="flat" cmpd="sng" w="25400">
            <a:solidFill>
              <a:srgbClr val="2F49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Web Client for Testing </a:t>
            </a:r>
            <a:r>
              <a:rPr b="1" lang="en-US" sz="1600">
                <a:solidFill>
                  <a:srgbClr val="000000"/>
                </a:solidFill>
                <a:latin typeface="Times New Roman"/>
                <a:ea typeface="Times New Roman"/>
                <a:cs typeface="Times New Roman"/>
                <a:sym typeface="Times New Roman"/>
              </a:rPr>
              <a:t>SQLi Injection</a:t>
            </a:r>
            <a:endParaRPr b="1" i="0" sz="1600" u="none" cap="none" strike="noStrike">
              <a:solidFill>
                <a:srgbClr val="000000"/>
              </a:solidFill>
              <a:latin typeface="Times New Roman"/>
              <a:ea typeface="Times New Roman"/>
              <a:cs typeface="Times New Roman"/>
              <a:sym typeface="Times New Roman"/>
            </a:endParaRPr>
          </a:p>
        </p:txBody>
      </p:sp>
      <p:cxnSp>
        <p:nvCxnSpPr>
          <p:cNvPr id="411" name="Google Shape;411;p26"/>
          <p:cNvCxnSpPr/>
          <p:nvPr/>
        </p:nvCxnSpPr>
        <p:spPr>
          <a:xfrm flipH="1">
            <a:off x="6749350" y="1514275"/>
            <a:ext cx="8400" cy="3357300"/>
          </a:xfrm>
          <a:prstGeom prst="straightConnector1">
            <a:avLst/>
          </a:prstGeom>
          <a:noFill/>
          <a:ln cap="flat" cmpd="sng" w="38100">
            <a:solidFill>
              <a:srgbClr val="44546A"/>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7"/>
          <p:cNvSpPr/>
          <p:nvPr/>
        </p:nvSpPr>
        <p:spPr>
          <a:xfrm>
            <a:off x="53650" y="-1"/>
            <a:ext cx="12192000" cy="68766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17" name="Google Shape;417;p27"/>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418" name="Google Shape;418;p27"/>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419" name="Google Shape;419;p27"/>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420" name="Google Shape;420;p27"/>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421" name="Google Shape;421;p27"/>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422" name="Google Shape;422;p27"/>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423" name="Google Shape;423;p27"/>
          <p:cNvPicPr preferRelativeResize="0"/>
          <p:nvPr/>
        </p:nvPicPr>
        <p:blipFill rotWithShape="1">
          <a:blip r:embed="rId8">
            <a:alphaModFix/>
          </a:blip>
          <a:srcRect b="0" l="0" r="0" t="0"/>
          <a:stretch/>
        </p:blipFill>
        <p:spPr>
          <a:xfrm>
            <a:off x="53650" y="105525"/>
            <a:ext cx="1862500" cy="1169250"/>
          </a:xfrm>
          <a:prstGeom prst="rect">
            <a:avLst/>
          </a:prstGeom>
          <a:noFill/>
          <a:ln>
            <a:noFill/>
          </a:ln>
        </p:spPr>
      </p:pic>
      <p:sp>
        <p:nvSpPr>
          <p:cNvPr id="424" name="Google Shape;424;p27"/>
          <p:cNvSpPr txBox="1"/>
          <p:nvPr>
            <p:ph type="ctrTitle"/>
          </p:nvPr>
        </p:nvSpPr>
        <p:spPr>
          <a:xfrm>
            <a:off x="2164051" y="167850"/>
            <a:ext cx="8532000" cy="5271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3200"/>
              <a:buFont typeface="Arial"/>
              <a:buNone/>
            </a:pPr>
            <a:r>
              <a:rPr b="1" lang="en-US" sz="3800">
                <a:solidFill>
                  <a:srgbClr val="002060"/>
                </a:solidFill>
                <a:latin typeface="Times New Roman"/>
                <a:ea typeface="Times New Roman"/>
                <a:cs typeface="Times New Roman"/>
                <a:sym typeface="Times New Roman"/>
              </a:rPr>
              <a:t>Project Live</a:t>
            </a:r>
            <a:endParaRPr b="1" sz="3600">
              <a:solidFill>
                <a:srgbClr val="002060"/>
              </a:solidFill>
              <a:latin typeface="Montserrat"/>
              <a:ea typeface="Montserrat"/>
              <a:cs typeface="Montserrat"/>
              <a:sym typeface="Montserrat"/>
            </a:endParaRPr>
          </a:p>
        </p:txBody>
      </p:sp>
      <p:sp>
        <p:nvSpPr>
          <p:cNvPr id="425" name="Google Shape;425;p27"/>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426" name="Google Shape;426;p27"/>
          <p:cNvPicPr preferRelativeResize="0"/>
          <p:nvPr/>
        </p:nvPicPr>
        <p:blipFill rotWithShape="1">
          <a:blip r:embed="rId9">
            <a:alphaModFix/>
          </a:blip>
          <a:srcRect b="0" l="0" r="0" t="0"/>
          <a:stretch/>
        </p:blipFill>
        <p:spPr>
          <a:xfrm>
            <a:off x="7025900" y="2249100"/>
            <a:ext cx="4795522" cy="2911426"/>
          </a:xfrm>
          <a:prstGeom prst="rect">
            <a:avLst/>
          </a:prstGeom>
          <a:noFill/>
          <a:ln cap="flat" cmpd="sng" w="9525">
            <a:solidFill>
              <a:srgbClr val="000000"/>
            </a:solidFill>
            <a:prstDash val="solid"/>
            <a:round/>
            <a:headEnd len="sm" w="sm" type="none"/>
            <a:tailEnd len="sm" w="sm" type="none"/>
          </a:ln>
        </p:spPr>
      </p:pic>
      <p:pic>
        <p:nvPicPr>
          <p:cNvPr id="427" name="Google Shape;427;p27"/>
          <p:cNvPicPr preferRelativeResize="0"/>
          <p:nvPr/>
        </p:nvPicPr>
        <p:blipFill rotWithShape="1">
          <a:blip r:embed="rId10">
            <a:alphaModFix/>
          </a:blip>
          <a:srcRect b="0" l="0" r="0" t="0"/>
          <a:stretch/>
        </p:blipFill>
        <p:spPr>
          <a:xfrm>
            <a:off x="2164050" y="2249100"/>
            <a:ext cx="4380002" cy="2911424"/>
          </a:xfrm>
          <a:prstGeom prst="rect">
            <a:avLst/>
          </a:prstGeom>
          <a:noFill/>
          <a:ln cap="flat" cmpd="sng" w="9525">
            <a:solidFill>
              <a:srgbClr val="000000"/>
            </a:solidFill>
            <a:prstDash val="solid"/>
            <a:round/>
            <a:headEnd len="sm" w="sm" type="none"/>
            <a:tailEnd len="sm" w="sm" type="none"/>
          </a:ln>
        </p:spPr>
      </p:pic>
      <p:sp>
        <p:nvSpPr>
          <p:cNvPr id="428" name="Google Shape;428;p27"/>
          <p:cNvSpPr/>
          <p:nvPr/>
        </p:nvSpPr>
        <p:spPr>
          <a:xfrm>
            <a:off x="2164050" y="1736001"/>
            <a:ext cx="4380000" cy="369000"/>
          </a:xfrm>
          <a:prstGeom prst="roundRect">
            <a:avLst>
              <a:gd fmla="val 16667" name="adj"/>
            </a:avLst>
          </a:prstGeom>
          <a:solidFill>
            <a:srgbClr val="4472C4"/>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500" u="none" cap="none" strike="noStrike">
                <a:solidFill>
                  <a:srgbClr val="000000"/>
                </a:solidFill>
                <a:latin typeface="Times New Roman"/>
                <a:ea typeface="Times New Roman"/>
                <a:cs typeface="Times New Roman"/>
                <a:sym typeface="Times New Roman"/>
              </a:rPr>
              <a:t>Api Test By Postman</a:t>
            </a:r>
            <a:endParaRPr b="1" sz="1500">
              <a:solidFill>
                <a:srgbClr val="000000"/>
              </a:solidFill>
              <a:latin typeface="Times New Roman"/>
              <a:ea typeface="Times New Roman"/>
              <a:cs typeface="Times New Roman"/>
              <a:sym typeface="Times New Roman"/>
            </a:endParaRPr>
          </a:p>
        </p:txBody>
      </p:sp>
      <p:sp>
        <p:nvSpPr>
          <p:cNvPr id="429" name="Google Shape;429;p27"/>
          <p:cNvSpPr/>
          <p:nvPr/>
        </p:nvSpPr>
        <p:spPr>
          <a:xfrm>
            <a:off x="7025904" y="1736008"/>
            <a:ext cx="4795500" cy="369000"/>
          </a:xfrm>
          <a:prstGeom prst="roundRect">
            <a:avLst>
              <a:gd fmla="val 16667" name="adj"/>
            </a:avLst>
          </a:prstGeom>
          <a:solidFill>
            <a:srgbClr val="70AD47"/>
          </a:solidFill>
          <a:ln cap="flat" cmpd="sng" w="25400">
            <a:solidFill>
              <a:srgbClr val="2F49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500" u="none" cap="none" strike="noStrike">
                <a:solidFill>
                  <a:srgbClr val="000000"/>
                </a:solidFill>
                <a:latin typeface="Times New Roman"/>
                <a:ea typeface="Times New Roman"/>
                <a:cs typeface="Times New Roman"/>
                <a:sym typeface="Times New Roman"/>
              </a:rPr>
              <a:t>Web Client for Testing Sql </a:t>
            </a:r>
            <a:r>
              <a:rPr b="1" lang="en-US" sz="1500">
                <a:solidFill>
                  <a:srgbClr val="000000"/>
                </a:solidFill>
                <a:latin typeface="Times New Roman"/>
                <a:ea typeface="Times New Roman"/>
                <a:cs typeface="Times New Roman"/>
                <a:sym typeface="Times New Roman"/>
              </a:rPr>
              <a:t>Injection</a:t>
            </a:r>
            <a:endParaRPr b="1" i="0" sz="1500" u="none" cap="none" strike="noStrike">
              <a:solidFill>
                <a:srgbClr val="000000"/>
              </a:solidFill>
              <a:latin typeface="Times New Roman"/>
              <a:ea typeface="Times New Roman"/>
              <a:cs typeface="Times New Roman"/>
              <a:sym typeface="Times New Roman"/>
            </a:endParaRPr>
          </a:p>
        </p:txBody>
      </p:sp>
      <p:cxnSp>
        <p:nvCxnSpPr>
          <p:cNvPr id="430" name="Google Shape;430;p27"/>
          <p:cNvCxnSpPr/>
          <p:nvPr/>
        </p:nvCxnSpPr>
        <p:spPr>
          <a:xfrm>
            <a:off x="6760550" y="1686300"/>
            <a:ext cx="16500" cy="3504000"/>
          </a:xfrm>
          <a:prstGeom prst="straightConnector1">
            <a:avLst/>
          </a:prstGeom>
          <a:noFill/>
          <a:ln cap="flat" cmpd="sng" w="38100">
            <a:solidFill>
              <a:srgbClr val="44546A"/>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p:nvPr/>
        </p:nvSpPr>
        <p:spPr>
          <a:xfrm>
            <a:off x="0" y="-1"/>
            <a:ext cx="12192000" cy="687653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Calibri"/>
              <a:ea typeface="Calibri"/>
              <a:cs typeface="Calibri"/>
              <a:sym typeface="Calibri"/>
            </a:endParaRPr>
          </a:p>
        </p:txBody>
      </p:sp>
      <p:pic>
        <p:nvPicPr>
          <p:cNvPr id="101" name="Google Shape;101;p2"/>
          <p:cNvPicPr preferRelativeResize="0"/>
          <p:nvPr/>
        </p:nvPicPr>
        <p:blipFill rotWithShape="1">
          <a:blip r:embed="rId3">
            <a:alphaModFix/>
          </a:blip>
          <a:srcRect b="0" l="0" r="0" t="0"/>
          <a:stretch/>
        </p:blipFill>
        <p:spPr>
          <a:xfrm>
            <a:off x="7349412" y="4273050"/>
            <a:ext cx="4587551" cy="2676072"/>
          </a:xfrm>
          <a:prstGeom prst="rect">
            <a:avLst/>
          </a:prstGeom>
          <a:noFill/>
          <a:ln>
            <a:noFill/>
          </a:ln>
        </p:spPr>
      </p:pic>
      <p:pic>
        <p:nvPicPr>
          <p:cNvPr id="102" name="Google Shape;102;p2"/>
          <p:cNvPicPr preferRelativeResize="0"/>
          <p:nvPr/>
        </p:nvPicPr>
        <p:blipFill rotWithShape="1">
          <a:blip r:embed="rId3">
            <a:alphaModFix/>
          </a:blip>
          <a:srcRect b="0" l="0" r="0" t="0"/>
          <a:stretch/>
        </p:blipFill>
        <p:spPr>
          <a:xfrm>
            <a:off x="0" y="4273050"/>
            <a:ext cx="4587551" cy="2676072"/>
          </a:xfrm>
          <a:prstGeom prst="rect">
            <a:avLst/>
          </a:prstGeom>
          <a:noFill/>
          <a:ln>
            <a:noFill/>
          </a:ln>
        </p:spPr>
      </p:pic>
      <p:pic>
        <p:nvPicPr>
          <p:cNvPr id="103" name="Google Shape;103;p2"/>
          <p:cNvPicPr preferRelativeResize="0"/>
          <p:nvPr/>
        </p:nvPicPr>
        <p:blipFill rotWithShape="1">
          <a:blip r:embed="rId4">
            <a:alphaModFix/>
          </a:blip>
          <a:srcRect b="0" l="0" r="0" t="0"/>
          <a:stretch/>
        </p:blipFill>
        <p:spPr>
          <a:xfrm>
            <a:off x="0" y="5917686"/>
            <a:ext cx="12192000" cy="958850"/>
          </a:xfrm>
          <a:prstGeom prst="rect">
            <a:avLst/>
          </a:prstGeom>
          <a:noFill/>
          <a:ln>
            <a:noFill/>
          </a:ln>
        </p:spPr>
      </p:pic>
      <p:sp>
        <p:nvSpPr>
          <p:cNvPr id="104" name="Google Shape;104;p2"/>
          <p:cNvSpPr txBox="1"/>
          <p:nvPr/>
        </p:nvSpPr>
        <p:spPr>
          <a:xfrm>
            <a:off x="3179794" y="5986717"/>
            <a:ext cx="5832412"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105" name="Google Shape;105;p2"/>
          <p:cNvPicPr preferRelativeResize="0"/>
          <p:nvPr/>
        </p:nvPicPr>
        <p:blipFill rotWithShape="1">
          <a:blip r:embed="rId5">
            <a:alphaModFix/>
          </a:blip>
          <a:srcRect b="0" l="0" r="0" t="0"/>
          <a:stretch/>
        </p:blipFill>
        <p:spPr>
          <a:xfrm>
            <a:off x="10921163" y="262406"/>
            <a:ext cx="913702" cy="961323"/>
          </a:xfrm>
          <a:prstGeom prst="rect">
            <a:avLst/>
          </a:prstGeom>
          <a:noFill/>
          <a:ln>
            <a:noFill/>
          </a:ln>
        </p:spPr>
      </p:pic>
      <p:pic>
        <p:nvPicPr>
          <p:cNvPr id="106" name="Google Shape;106;p2"/>
          <p:cNvPicPr preferRelativeResize="0"/>
          <p:nvPr/>
        </p:nvPicPr>
        <p:blipFill rotWithShape="1">
          <a:blip r:embed="rId6">
            <a:alphaModFix/>
          </a:blip>
          <a:srcRect b="0" l="0" r="0" t="0"/>
          <a:stretch/>
        </p:blipFill>
        <p:spPr>
          <a:xfrm flipH="1">
            <a:off x="0" y="-1"/>
            <a:ext cx="2960536" cy="642551"/>
          </a:xfrm>
          <a:prstGeom prst="rect">
            <a:avLst/>
          </a:prstGeom>
          <a:noFill/>
          <a:ln>
            <a:noFill/>
          </a:ln>
        </p:spPr>
      </p:pic>
      <p:pic>
        <p:nvPicPr>
          <p:cNvPr id="107" name="Google Shape;107;p2"/>
          <p:cNvPicPr preferRelativeResize="0"/>
          <p:nvPr/>
        </p:nvPicPr>
        <p:blipFill rotWithShape="1">
          <a:blip r:embed="rId7">
            <a:alphaModFix/>
          </a:blip>
          <a:srcRect b="0" l="0" r="0" t="0"/>
          <a:stretch/>
        </p:blipFill>
        <p:spPr>
          <a:xfrm>
            <a:off x="0" y="-470157"/>
            <a:ext cx="1219200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8"/>
          <p:cNvSpPr/>
          <p:nvPr/>
        </p:nvSpPr>
        <p:spPr>
          <a:xfrm>
            <a:off x="53650" y="-1"/>
            <a:ext cx="12192000" cy="68766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436" name="Google Shape;436;p28"/>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437" name="Google Shape;437;p28"/>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438" name="Google Shape;438;p28"/>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439" name="Google Shape;439;p28"/>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440" name="Google Shape;440;p28"/>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441" name="Google Shape;441;p28"/>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442" name="Google Shape;442;p28"/>
          <p:cNvPicPr preferRelativeResize="0"/>
          <p:nvPr/>
        </p:nvPicPr>
        <p:blipFill rotWithShape="1">
          <a:blip r:embed="rId8">
            <a:alphaModFix/>
          </a:blip>
          <a:srcRect b="0" l="0" r="0" t="0"/>
          <a:stretch/>
        </p:blipFill>
        <p:spPr>
          <a:xfrm>
            <a:off x="53650" y="105525"/>
            <a:ext cx="1862500" cy="1169250"/>
          </a:xfrm>
          <a:prstGeom prst="rect">
            <a:avLst/>
          </a:prstGeom>
          <a:noFill/>
          <a:ln>
            <a:noFill/>
          </a:ln>
        </p:spPr>
      </p:pic>
      <p:sp>
        <p:nvSpPr>
          <p:cNvPr id="443" name="Google Shape;443;p28"/>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44" name="Google Shape;444;p28"/>
          <p:cNvSpPr txBox="1"/>
          <p:nvPr/>
        </p:nvSpPr>
        <p:spPr>
          <a:xfrm>
            <a:off x="2921696" y="2990144"/>
            <a:ext cx="62191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45" name="Google Shape;445;p28"/>
          <p:cNvSpPr txBox="1"/>
          <p:nvPr/>
        </p:nvSpPr>
        <p:spPr>
          <a:xfrm>
            <a:off x="2196425" y="78500"/>
            <a:ext cx="8522700" cy="585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n-US" sz="3800">
                <a:solidFill>
                  <a:srgbClr val="002060"/>
                </a:solidFill>
                <a:latin typeface="Times New Roman"/>
                <a:ea typeface="Times New Roman"/>
                <a:cs typeface="Times New Roman"/>
                <a:sym typeface="Times New Roman"/>
              </a:rPr>
              <a:t>Real Time Notification</a:t>
            </a:r>
            <a:endParaRPr b="1" sz="3600">
              <a:solidFill>
                <a:srgbClr val="002060"/>
              </a:solidFill>
              <a:latin typeface="Montserrat"/>
              <a:ea typeface="Montserrat"/>
              <a:cs typeface="Montserrat"/>
              <a:sym typeface="Montserrat"/>
            </a:endParaRPr>
          </a:p>
        </p:txBody>
      </p:sp>
      <p:grpSp>
        <p:nvGrpSpPr>
          <p:cNvPr id="446" name="Google Shape;446;p28"/>
          <p:cNvGrpSpPr/>
          <p:nvPr/>
        </p:nvGrpSpPr>
        <p:grpSpPr>
          <a:xfrm>
            <a:off x="4198455" y="2725751"/>
            <a:ext cx="1050678" cy="1494168"/>
            <a:chOff x="4406655" y="2880998"/>
            <a:chExt cx="980659" cy="1125720"/>
          </a:xfrm>
        </p:grpSpPr>
        <p:sp>
          <p:nvSpPr>
            <p:cNvPr id="447" name="Google Shape;447;p28"/>
            <p:cNvSpPr/>
            <p:nvPr/>
          </p:nvSpPr>
          <p:spPr>
            <a:xfrm flipH="1" rot="10800000">
              <a:off x="4434214" y="2880998"/>
              <a:ext cx="953100" cy="248100"/>
            </a:xfrm>
            <a:prstGeom prst="mathMinus">
              <a:avLst>
                <a:gd fmla="val 23520" name="adj1"/>
              </a:avLst>
            </a:prstGeom>
            <a:solidFill>
              <a:srgbClr val="4472C4"/>
            </a:solidFill>
            <a:ln cap="flat" cmpd="sng" w="9525">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48" name="Google Shape;448;p28"/>
            <p:cNvSpPr/>
            <p:nvPr/>
          </p:nvSpPr>
          <p:spPr>
            <a:xfrm flipH="1" rot="10800000">
              <a:off x="4406655" y="3321688"/>
              <a:ext cx="953100" cy="248100"/>
            </a:xfrm>
            <a:prstGeom prst="mathMinus">
              <a:avLst>
                <a:gd fmla="val 23520" name="adj1"/>
              </a:avLst>
            </a:prstGeom>
            <a:solidFill>
              <a:srgbClr val="4472C4"/>
            </a:solidFill>
            <a:ln cap="flat" cmpd="sng" w="9525">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49" name="Google Shape;449;p28"/>
            <p:cNvSpPr/>
            <p:nvPr/>
          </p:nvSpPr>
          <p:spPr>
            <a:xfrm flipH="1" rot="10800000">
              <a:off x="4406655" y="3758618"/>
              <a:ext cx="953100" cy="248100"/>
            </a:xfrm>
            <a:prstGeom prst="mathMinus">
              <a:avLst>
                <a:gd fmla="val 23520" name="adj1"/>
              </a:avLst>
            </a:prstGeom>
            <a:solidFill>
              <a:srgbClr val="4472C4"/>
            </a:solidFill>
            <a:ln cap="flat" cmpd="sng" w="9525">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pic>
        <p:nvPicPr>
          <p:cNvPr id="450" name="Google Shape;450;p28"/>
          <p:cNvPicPr preferRelativeResize="0"/>
          <p:nvPr/>
        </p:nvPicPr>
        <p:blipFill>
          <a:blip r:embed="rId9">
            <a:alphaModFix/>
          </a:blip>
          <a:stretch>
            <a:fillRect/>
          </a:stretch>
        </p:blipFill>
        <p:spPr>
          <a:xfrm>
            <a:off x="2196425" y="1274775"/>
            <a:ext cx="8790241" cy="441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9"/>
          <p:cNvSpPr/>
          <p:nvPr/>
        </p:nvSpPr>
        <p:spPr>
          <a:xfrm>
            <a:off x="53650" y="-1"/>
            <a:ext cx="12192000" cy="68766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highlight>
                <a:srgbClr val="FFFF00"/>
              </a:highlight>
              <a:latin typeface="Calibri"/>
              <a:ea typeface="Calibri"/>
              <a:cs typeface="Calibri"/>
              <a:sym typeface="Calibri"/>
            </a:endParaRPr>
          </a:p>
        </p:txBody>
      </p:sp>
      <p:pic>
        <p:nvPicPr>
          <p:cNvPr id="456" name="Google Shape;456;p29"/>
          <p:cNvPicPr preferRelativeResize="0"/>
          <p:nvPr/>
        </p:nvPicPr>
        <p:blipFill rotWithShape="1">
          <a:blip r:embed="rId3">
            <a:alphaModFix/>
          </a:blip>
          <a:srcRect b="0" l="0" r="0" t="0"/>
          <a:stretch/>
        </p:blipFill>
        <p:spPr>
          <a:xfrm rot="2700000">
            <a:off x="98057" y="4520894"/>
            <a:ext cx="4587550" cy="2676072"/>
          </a:xfrm>
          <a:prstGeom prst="rect">
            <a:avLst/>
          </a:prstGeom>
          <a:noFill/>
          <a:ln>
            <a:noFill/>
          </a:ln>
        </p:spPr>
      </p:pic>
      <p:pic>
        <p:nvPicPr>
          <p:cNvPr id="457" name="Google Shape;457;p29"/>
          <p:cNvPicPr preferRelativeResize="0"/>
          <p:nvPr/>
        </p:nvPicPr>
        <p:blipFill rotWithShape="1">
          <a:blip r:embed="rId4">
            <a:alphaModFix/>
          </a:blip>
          <a:srcRect b="0" l="0" r="0" t="0"/>
          <a:stretch/>
        </p:blipFill>
        <p:spPr>
          <a:xfrm flipH="1" rot="8100000">
            <a:off x="426704" y="-906690"/>
            <a:ext cx="4587550" cy="2676072"/>
          </a:xfrm>
          <a:prstGeom prst="rect">
            <a:avLst/>
          </a:prstGeom>
          <a:noFill/>
          <a:ln>
            <a:noFill/>
          </a:ln>
        </p:spPr>
      </p:pic>
      <p:pic>
        <p:nvPicPr>
          <p:cNvPr id="458" name="Google Shape;458;p29"/>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459" name="Google Shape;459;p29"/>
          <p:cNvPicPr preferRelativeResize="0"/>
          <p:nvPr/>
        </p:nvPicPr>
        <p:blipFill rotWithShape="1">
          <a:blip r:embed="rId6">
            <a:alphaModFix/>
          </a:blip>
          <a:srcRect b="0" l="0" r="0" t="0"/>
          <a:stretch/>
        </p:blipFill>
        <p:spPr>
          <a:xfrm flipH="1" rot="10800000">
            <a:off x="9496788" y="6291570"/>
            <a:ext cx="2695213" cy="584966"/>
          </a:xfrm>
          <a:prstGeom prst="rect">
            <a:avLst/>
          </a:prstGeom>
          <a:noFill/>
          <a:ln>
            <a:noFill/>
          </a:ln>
        </p:spPr>
      </p:pic>
      <p:sp>
        <p:nvSpPr>
          <p:cNvPr id="460" name="Google Shape;460;p29"/>
          <p:cNvSpPr txBox="1"/>
          <p:nvPr/>
        </p:nvSpPr>
        <p:spPr>
          <a:xfrm>
            <a:off x="2391833" y="6453248"/>
            <a:ext cx="5832300" cy="261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461" name="Google Shape;461;p29"/>
          <p:cNvPicPr preferRelativeResize="0"/>
          <p:nvPr/>
        </p:nvPicPr>
        <p:blipFill rotWithShape="1">
          <a:blip r:embed="rId7">
            <a:alphaModFix/>
          </a:blip>
          <a:srcRect b="0" l="0" r="0" t="0"/>
          <a:stretch/>
        </p:blipFill>
        <p:spPr>
          <a:xfrm>
            <a:off x="10921163" y="262406"/>
            <a:ext cx="913699" cy="961326"/>
          </a:xfrm>
          <a:prstGeom prst="rect">
            <a:avLst/>
          </a:prstGeom>
          <a:noFill/>
          <a:ln>
            <a:noFill/>
          </a:ln>
        </p:spPr>
      </p:pic>
      <p:pic>
        <p:nvPicPr>
          <p:cNvPr id="462" name="Google Shape;462;p29"/>
          <p:cNvPicPr preferRelativeResize="0"/>
          <p:nvPr/>
        </p:nvPicPr>
        <p:blipFill rotWithShape="1">
          <a:blip r:embed="rId8">
            <a:alphaModFix/>
          </a:blip>
          <a:srcRect b="0" l="0" r="0" t="0"/>
          <a:stretch/>
        </p:blipFill>
        <p:spPr>
          <a:xfrm>
            <a:off x="53650" y="105525"/>
            <a:ext cx="1862500" cy="1169250"/>
          </a:xfrm>
          <a:prstGeom prst="rect">
            <a:avLst/>
          </a:prstGeom>
          <a:noFill/>
          <a:ln>
            <a:noFill/>
          </a:ln>
        </p:spPr>
      </p:pic>
      <p:sp>
        <p:nvSpPr>
          <p:cNvPr id="463" name="Google Shape;463;p29"/>
          <p:cNvSpPr txBox="1"/>
          <p:nvPr>
            <p:ph type="ctrTitle"/>
          </p:nvPr>
        </p:nvSpPr>
        <p:spPr>
          <a:xfrm>
            <a:off x="2163125" y="102650"/>
            <a:ext cx="8537700" cy="635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SzPts val="3200"/>
              <a:buNone/>
            </a:pPr>
            <a:r>
              <a:rPr b="1" lang="en-US" sz="3800">
                <a:solidFill>
                  <a:srgbClr val="002060"/>
                </a:solidFill>
                <a:latin typeface="Times New Roman"/>
                <a:ea typeface="Times New Roman"/>
                <a:cs typeface="Times New Roman"/>
                <a:sym typeface="Times New Roman"/>
              </a:rPr>
              <a:t>Referensi Yang Digunakan</a:t>
            </a:r>
            <a:endParaRPr b="1" sz="2400">
              <a:solidFill>
                <a:srgbClr val="002060"/>
              </a:solidFill>
              <a:latin typeface="Times New Roman"/>
              <a:ea typeface="Times New Roman"/>
              <a:cs typeface="Times New Roman"/>
              <a:sym typeface="Times New Roman"/>
            </a:endParaRPr>
          </a:p>
        </p:txBody>
      </p:sp>
      <p:sp>
        <p:nvSpPr>
          <p:cNvPr id="464" name="Google Shape;464;p29"/>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65" name="Google Shape;465;p29"/>
          <p:cNvSpPr txBox="1"/>
          <p:nvPr/>
        </p:nvSpPr>
        <p:spPr>
          <a:xfrm>
            <a:off x="2921696" y="2990144"/>
            <a:ext cx="62191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66" name="Google Shape;466;p29"/>
          <p:cNvSpPr txBox="1"/>
          <p:nvPr/>
        </p:nvSpPr>
        <p:spPr>
          <a:xfrm>
            <a:off x="2181525" y="1100100"/>
            <a:ext cx="8519400" cy="412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600">
                <a:solidFill>
                  <a:srgbClr val="000000"/>
                </a:solidFill>
                <a:latin typeface="Times New Roman"/>
                <a:ea typeface="Times New Roman"/>
                <a:cs typeface="Times New Roman"/>
                <a:sym typeface="Times New Roman"/>
              </a:rPr>
              <a:t>[1] Rahim, A. S., Widodo, P., Reksoprodjo, A. H., &amp; Alsodiq, A. (2023). Identify Cyber Intelligence Threats in Indonesia. International Journal Of Humanities Education and Social Sciences, 3(1).</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US" sz="1600">
                <a:solidFill>
                  <a:srgbClr val="000000"/>
                </a:solidFill>
                <a:latin typeface="Times New Roman"/>
                <a:ea typeface="Times New Roman"/>
                <a:cs typeface="Times New Roman"/>
                <a:sym typeface="Times New Roman"/>
              </a:rPr>
              <a:t>[2] Irfan, M., Ramdhani, M. A., Darmalaksana, W., Wahana, A., &amp; Utomo, R. G. (2018, November). Analyzes of cybercrime expansion in Indonesia and preventive actions. In IOP Conference Series: Materials Science and Engineering (Vol. 434, No. 1, p. 012257). IOP Publishing.</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US" sz="1600">
                <a:solidFill>
                  <a:srgbClr val="000000"/>
                </a:solidFill>
                <a:latin typeface="Times New Roman"/>
                <a:ea typeface="Times New Roman"/>
                <a:cs typeface="Times New Roman"/>
                <a:sym typeface="Times New Roman"/>
              </a:rPr>
              <a:t>[3] Shukla, P. K., Raghuvanshi, C. S., &amp; OmSharan, H. Analysis of AI Based Approach to Prevent Cyber Attack on Web Applications in Contemporary Digital Era.</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US" sz="1600">
                <a:solidFill>
                  <a:srgbClr val="000000"/>
                </a:solidFill>
                <a:latin typeface="Times New Roman"/>
                <a:ea typeface="Times New Roman"/>
                <a:cs typeface="Times New Roman"/>
                <a:sym typeface="Times New Roman"/>
              </a:rPr>
              <a:t>[4] Hassan, S. M., &amp; Wasim, J. (2023). Study Of Artificial Intelligence In Cyber Security And The Emerging Threat Of Ai-Driven Cyber Attacks And Challenges. Journal of Aeronautical Materials, 43, 1557-1570.</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US" sz="1600">
                <a:solidFill>
                  <a:srgbClr val="000000"/>
                </a:solidFill>
                <a:latin typeface="Times New Roman"/>
                <a:ea typeface="Times New Roman"/>
                <a:cs typeface="Times New Roman"/>
                <a:sym typeface="Times New Roman"/>
              </a:rPr>
              <a:t>[5] Dawadi, B. R., Adhikari, B., &amp; Srivastava, D. K. (2023). Deep Learning Technique-Enabled Web Application Firewall for the Detection of Web Attacks. Sensors, 23(4), 2073.</a:t>
            </a:r>
            <a:endParaRPr sz="16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US" sz="1600">
                <a:solidFill>
                  <a:srgbClr val="000000"/>
                </a:solidFill>
                <a:latin typeface="Times New Roman"/>
                <a:ea typeface="Times New Roman"/>
                <a:cs typeface="Times New Roman"/>
                <a:sym typeface="Times New Roman"/>
              </a:rPr>
              <a:t>[6] Safitra, M. F., Lubis, M., &amp; Widjajarto, A. (2023, March). Security Vulnerability Analysis using Penetration Testing Execution Standard (PTES): Case Study of Government's Website. In Proceedings of the 2023 6th International Conference on Electronics, Communications and Control Engineering (pp. 139-145).</a:t>
            </a:r>
            <a:endParaRPr sz="1600">
              <a:solidFill>
                <a:srgbClr val="000000"/>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7"/>
          <p:cNvSpPr/>
          <p:nvPr/>
        </p:nvSpPr>
        <p:spPr>
          <a:xfrm>
            <a:off x="0" y="609672"/>
            <a:ext cx="12192000" cy="6529333"/>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Calibri"/>
              <a:ea typeface="Calibri"/>
              <a:cs typeface="Calibri"/>
              <a:sym typeface="Calibri"/>
            </a:endParaRPr>
          </a:p>
        </p:txBody>
      </p:sp>
      <p:pic>
        <p:nvPicPr>
          <p:cNvPr id="472" name="Google Shape;472;p7"/>
          <p:cNvPicPr preferRelativeResize="0"/>
          <p:nvPr/>
        </p:nvPicPr>
        <p:blipFill rotWithShape="1">
          <a:blip r:embed="rId3">
            <a:alphaModFix/>
          </a:blip>
          <a:srcRect b="0" l="0" r="0" t="0"/>
          <a:stretch/>
        </p:blipFill>
        <p:spPr>
          <a:xfrm>
            <a:off x="7349412" y="4273050"/>
            <a:ext cx="4587551" cy="2676072"/>
          </a:xfrm>
          <a:prstGeom prst="rect">
            <a:avLst/>
          </a:prstGeom>
          <a:noFill/>
          <a:ln>
            <a:noFill/>
          </a:ln>
        </p:spPr>
      </p:pic>
      <p:pic>
        <p:nvPicPr>
          <p:cNvPr id="473" name="Google Shape;473;p7"/>
          <p:cNvPicPr preferRelativeResize="0"/>
          <p:nvPr/>
        </p:nvPicPr>
        <p:blipFill rotWithShape="1">
          <a:blip r:embed="rId3">
            <a:alphaModFix/>
          </a:blip>
          <a:srcRect b="0" l="0" r="0" t="0"/>
          <a:stretch/>
        </p:blipFill>
        <p:spPr>
          <a:xfrm>
            <a:off x="0" y="4273050"/>
            <a:ext cx="4587551" cy="2676072"/>
          </a:xfrm>
          <a:prstGeom prst="rect">
            <a:avLst/>
          </a:prstGeom>
          <a:noFill/>
          <a:ln>
            <a:noFill/>
          </a:ln>
        </p:spPr>
      </p:pic>
      <p:pic>
        <p:nvPicPr>
          <p:cNvPr id="474" name="Google Shape;474;p7"/>
          <p:cNvPicPr preferRelativeResize="0"/>
          <p:nvPr/>
        </p:nvPicPr>
        <p:blipFill rotWithShape="1">
          <a:blip r:embed="rId4">
            <a:alphaModFix/>
          </a:blip>
          <a:srcRect b="0" l="0" r="0" t="0"/>
          <a:stretch/>
        </p:blipFill>
        <p:spPr>
          <a:xfrm>
            <a:off x="0" y="5917686"/>
            <a:ext cx="12192000" cy="958850"/>
          </a:xfrm>
          <a:prstGeom prst="rect">
            <a:avLst/>
          </a:prstGeom>
          <a:noFill/>
          <a:ln>
            <a:noFill/>
          </a:ln>
        </p:spPr>
      </p:pic>
      <p:sp>
        <p:nvSpPr>
          <p:cNvPr id="475" name="Google Shape;475;p7"/>
          <p:cNvSpPr txBox="1"/>
          <p:nvPr/>
        </p:nvSpPr>
        <p:spPr>
          <a:xfrm>
            <a:off x="3179794" y="5986717"/>
            <a:ext cx="5832412"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476" name="Google Shape;476;p7"/>
          <p:cNvPicPr preferRelativeResize="0"/>
          <p:nvPr/>
        </p:nvPicPr>
        <p:blipFill rotWithShape="1">
          <a:blip r:embed="rId5">
            <a:alphaModFix/>
          </a:blip>
          <a:srcRect b="0" l="0" r="0" t="0"/>
          <a:stretch/>
        </p:blipFill>
        <p:spPr>
          <a:xfrm>
            <a:off x="10921163" y="262406"/>
            <a:ext cx="913702" cy="961323"/>
          </a:xfrm>
          <a:prstGeom prst="rect">
            <a:avLst/>
          </a:prstGeom>
          <a:noFill/>
          <a:ln>
            <a:noFill/>
          </a:ln>
        </p:spPr>
      </p:pic>
      <p:pic>
        <p:nvPicPr>
          <p:cNvPr id="477" name="Google Shape;477;p7"/>
          <p:cNvPicPr preferRelativeResize="0"/>
          <p:nvPr/>
        </p:nvPicPr>
        <p:blipFill rotWithShape="1">
          <a:blip r:embed="rId6">
            <a:alphaModFix/>
          </a:blip>
          <a:srcRect b="0" l="0" r="0" t="0"/>
          <a:stretch/>
        </p:blipFill>
        <p:spPr>
          <a:xfrm flipH="1">
            <a:off x="0" y="288396"/>
            <a:ext cx="2960536" cy="642551"/>
          </a:xfrm>
          <a:prstGeom prst="rect">
            <a:avLst/>
          </a:prstGeom>
          <a:noFill/>
          <a:ln>
            <a:noFill/>
          </a:ln>
        </p:spPr>
      </p:pic>
      <p:sp>
        <p:nvSpPr>
          <p:cNvPr id="478" name="Google Shape;478;p7"/>
          <p:cNvSpPr txBox="1"/>
          <p:nvPr>
            <p:ph type="ctrTitle"/>
          </p:nvPr>
        </p:nvSpPr>
        <p:spPr>
          <a:xfrm>
            <a:off x="2837275" y="46698"/>
            <a:ext cx="7534200" cy="582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3200"/>
              <a:buFont typeface="Arial"/>
              <a:buNone/>
            </a:pPr>
            <a:r>
              <a:rPr b="1" lang="en-US" sz="3800">
                <a:solidFill>
                  <a:srgbClr val="002060"/>
                </a:solidFill>
                <a:latin typeface="Times New Roman"/>
                <a:ea typeface="Times New Roman"/>
                <a:cs typeface="Times New Roman"/>
                <a:sym typeface="Times New Roman"/>
              </a:rPr>
              <a:t>Lampiran Capture Aplikasi</a:t>
            </a:r>
            <a:endParaRPr b="1" sz="3600">
              <a:solidFill>
                <a:srgbClr val="002060"/>
              </a:solidFill>
              <a:latin typeface="Montserrat"/>
              <a:ea typeface="Montserrat"/>
              <a:cs typeface="Montserrat"/>
              <a:sym typeface="Montserrat"/>
            </a:endParaRPr>
          </a:p>
        </p:txBody>
      </p:sp>
      <p:pic>
        <p:nvPicPr>
          <p:cNvPr id="479" name="Google Shape;479;p7"/>
          <p:cNvPicPr preferRelativeResize="0"/>
          <p:nvPr/>
        </p:nvPicPr>
        <p:blipFill rotWithShape="1">
          <a:blip r:embed="rId7">
            <a:alphaModFix/>
          </a:blip>
          <a:srcRect b="0" l="0" r="0" t="0"/>
          <a:stretch/>
        </p:blipFill>
        <p:spPr>
          <a:xfrm>
            <a:off x="151350" y="767800"/>
            <a:ext cx="5932502" cy="3374551"/>
          </a:xfrm>
          <a:prstGeom prst="rect">
            <a:avLst/>
          </a:prstGeom>
          <a:noFill/>
          <a:ln>
            <a:noFill/>
          </a:ln>
        </p:spPr>
      </p:pic>
      <p:pic>
        <p:nvPicPr>
          <p:cNvPr id="480" name="Google Shape;480;p7"/>
          <p:cNvPicPr preferRelativeResize="0"/>
          <p:nvPr/>
        </p:nvPicPr>
        <p:blipFill rotWithShape="1">
          <a:blip r:embed="rId8">
            <a:alphaModFix/>
          </a:blip>
          <a:srcRect b="0" l="0" r="0" t="0"/>
          <a:stretch/>
        </p:blipFill>
        <p:spPr>
          <a:xfrm>
            <a:off x="5225725" y="767800"/>
            <a:ext cx="5601448" cy="2773726"/>
          </a:xfrm>
          <a:prstGeom prst="rect">
            <a:avLst/>
          </a:prstGeom>
          <a:noFill/>
          <a:ln>
            <a:noFill/>
          </a:ln>
        </p:spPr>
      </p:pic>
      <p:pic>
        <p:nvPicPr>
          <p:cNvPr id="481" name="Google Shape;481;p7"/>
          <p:cNvPicPr preferRelativeResize="0"/>
          <p:nvPr/>
        </p:nvPicPr>
        <p:blipFill rotWithShape="1">
          <a:blip r:embed="rId9">
            <a:alphaModFix/>
          </a:blip>
          <a:srcRect b="0" l="0" r="0" t="0"/>
          <a:stretch/>
        </p:blipFill>
        <p:spPr>
          <a:xfrm>
            <a:off x="5857800" y="3387125"/>
            <a:ext cx="6184499" cy="2385073"/>
          </a:xfrm>
          <a:prstGeom prst="rect">
            <a:avLst/>
          </a:prstGeom>
          <a:noFill/>
          <a:ln>
            <a:noFill/>
          </a:ln>
        </p:spPr>
      </p:pic>
      <p:pic>
        <p:nvPicPr>
          <p:cNvPr id="482" name="Google Shape;482;p7"/>
          <p:cNvPicPr preferRelativeResize="0"/>
          <p:nvPr/>
        </p:nvPicPr>
        <p:blipFill>
          <a:blip r:embed="rId10">
            <a:alphaModFix/>
          </a:blip>
          <a:stretch>
            <a:fillRect/>
          </a:stretch>
        </p:blipFill>
        <p:spPr>
          <a:xfrm>
            <a:off x="151350" y="3768575"/>
            <a:ext cx="5601450" cy="2003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6" name="Shape 486"/>
        <p:cNvGrpSpPr/>
        <p:nvPr/>
      </p:nvGrpSpPr>
      <p:grpSpPr>
        <a:xfrm>
          <a:off x="0" y="0"/>
          <a:ext cx="0" cy="0"/>
          <a:chOff x="0" y="0"/>
          <a:chExt cx="0" cy="0"/>
        </a:xfrm>
      </p:grpSpPr>
      <p:sp>
        <p:nvSpPr>
          <p:cNvPr id="487" name="Google Shape;487;p9"/>
          <p:cNvSpPr/>
          <p:nvPr/>
        </p:nvSpPr>
        <p:spPr>
          <a:xfrm>
            <a:off x="0" y="-1"/>
            <a:ext cx="12192000" cy="687653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Calibri"/>
              <a:ea typeface="Calibri"/>
              <a:cs typeface="Calibri"/>
              <a:sym typeface="Calibri"/>
            </a:endParaRPr>
          </a:p>
        </p:txBody>
      </p:sp>
      <p:pic>
        <p:nvPicPr>
          <p:cNvPr id="488" name="Google Shape;488;p9"/>
          <p:cNvPicPr preferRelativeResize="0"/>
          <p:nvPr/>
        </p:nvPicPr>
        <p:blipFill rotWithShape="1">
          <a:blip r:embed="rId3">
            <a:alphaModFix/>
          </a:blip>
          <a:srcRect b="0" l="0" r="0" t="0"/>
          <a:stretch/>
        </p:blipFill>
        <p:spPr>
          <a:xfrm>
            <a:off x="7349412" y="4273050"/>
            <a:ext cx="4587551" cy="2676072"/>
          </a:xfrm>
          <a:prstGeom prst="rect">
            <a:avLst/>
          </a:prstGeom>
          <a:noFill/>
          <a:ln>
            <a:noFill/>
          </a:ln>
        </p:spPr>
      </p:pic>
      <p:pic>
        <p:nvPicPr>
          <p:cNvPr id="489" name="Google Shape;489;p9"/>
          <p:cNvPicPr preferRelativeResize="0"/>
          <p:nvPr/>
        </p:nvPicPr>
        <p:blipFill rotWithShape="1">
          <a:blip r:embed="rId3">
            <a:alphaModFix/>
          </a:blip>
          <a:srcRect b="0" l="0" r="0" t="0"/>
          <a:stretch/>
        </p:blipFill>
        <p:spPr>
          <a:xfrm>
            <a:off x="0" y="4273050"/>
            <a:ext cx="4587551" cy="2676072"/>
          </a:xfrm>
          <a:prstGeom prst="rect">
            <a:avLst/>
          </a:prstGeom>
          <a:noFill/>
          <a:ln>
            <a:noFill/>
          </a:ln>
        </p:spPr>
      </p:pic>
      <p:pic>
        <p:nvPicPr>
          <p:cNvPr id="490" name="Google Shape;490;p9"/>
          <p:cNvPicPr preferRelativeResize="0"/>
          <p:nvPr/>
        </p:nvPicPr>
        <p:blipFill rotWithShape="1">
          <a:blip r:embed="rId4">
            <a:alphaModFix/>
          </a:blip>
          <a:srcRect b="0" l="0" r="0" t="0"/>
          <a:stretch/>
        </p:blipFill>
        <p:spPr>
          <a:xfrm>
            <a:off x="0" y="5917686"/>
            <a:ext cx="12192000" cy="958850"/>
          </a:xfrm>
          <a:prstGeom prst="rect">
            <a:avLst/>
          </a:prstGeom>
          <a:noFill/>
          <a:ln>
            <a:noFill/>
          </a:ln>
        </p:spPr>
      </p:pic>
      <p:sp>
        <p:nvSpPr>
          <p:cNvPr id="491" name="Google Shape;491;p9"/>
          <p:cNvSpPr txBox="1"/>
          <p:nvPr/>
        </p:nvSpPr>
        <p:spPr>
          <a:xfrm>
            <a:off x="3179794" y="5986717"/>
            <a:ext cx="5832412"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492" name="Google Shape;492;p9"/>
          <p:cNvPicPr preferRelativeResize="0"/>
          <p:nvPr/>
        </p:nvPicPr>
        <p:blipFill rotWithShape="1">
          <a:blip r:embed="rId5">
            <a:alphaModFix/>
          </a:blip>
          <a:srcRect b="0" l="0" r="0" t="0"/>
          <a:stretch/>
        </p:blipFill>
        <p:spPr>
          <a:xfrm>
            <a:off x="5533942" y="262406"/>
            <a:ext cx="1124116" cy="1182704"/>
          </a:xfrm>
          <a:prstGeom prst="rect">
            <a:avLst/>
          </a:prstGeom>
          <a:noFill/>
          <a:ln>
            <a:noFill/>
          </a:ln>
        </p:spPr>
      </p:pic>
      <p:sp>
        <p:nvSpPr>
          <p:cNvPr id="493" name="Google Shape;493;p9"/>
          <p:cNvSpPr txBox="1"/>
          <p:nvPr>
            <p:ph type="ctrTitle"/>
          </p:nvPr>
        </p:nvSpPr>
        <p:spPr>
          <a:xfrm>
            <a:off x="1524000" y="2542510"/>
            <a:ext cx="9144000" cy="832666"/>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2060"/>
              </a:buClr>
              <a:buSzPts val="5400"/>
              <a:buFont typeface="Montserrat"/>
              <a:buNone/>
            </a:pPr>
            <a:r>
              <a:rPr b="1" lang="en-US" sz="5400">
                <a:solidFill>
                  <a:srgbClr val="002060"/>
                </a:solidFill>
                <a:latin typeface="Montserrat"/>
                <a:ea typeface="Montserrat"/>
                <a:cs typeface="Montserrat"/>
                <a:sym typeface="Montserrat"/>
              </a:rPr>
              <a:t>TERIMA KASIH</a:t>
            </a:r>
            <a:endParaRPr/>
          </a:p>
        </p:txBody>
      </p:sp>
      <p:sp>
        <p:nvSpPr>
          <p:cNvPr id="494" name="Google Shape;494;p9"/>
          <p:cNvSpPr txBox="1"/>
          <p:nvPr>
            <p:ph idx="1" type="subTitle"/>
          </p:nvPr>
        </p:nvSpPr>
        <p:spPr>
          <a:xfrm>
            <a:off x="1524000" y="3429000"/>
            <a:ext cx="9144000" cy="84405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02060"/>
              </a:buClr>
              <a:buSzPts val="2400"/>
              <a:buNone/>
            </a:pPr>
            <a:r>
              <a:rPr lang="en-US">
                <a:solidFill>
                  <a:srgbClr val="002060"/>
                </a:solidFill>
                <a:latin typeface="Montserrat"/>
                <a:ea typeface="Montserrat"/>
                <a:cs typeface="Montserrat"/>
                <a:sym typeface="Montserrat"/>
              </a:rPr>
              <a:t>SEKIAN</a:t>
            </a:r>
            <a:endParaRPr>
              <a:solidFill>
                <a:srgbClr val="002060"/>
              </a:solidFill>
              <a:latin typeface="Montserrat"/>
              <a:ea typeface="Montserrat"/>
              <a:cs typeface="Montserrat"/>
              <a:sym typeface="Montserrat"/>
            </a:endParaRPr>
          </a:p>
        </p:txBody>
      </p:sp>
      <p:pic>
        <p:nvPicPr>
          <p:cNvPr id="495" name="Google Shape;495;p9"/>
          <p:cNvPicPr preferRelativeResize="0"/>
          <p:nvPr/>
        </p:nvPicPr>
        <p:blipFill rotWithShape="1">
          <a:blip r:embed="rId6">
            <a:alphaModFix/>
          </a:blip>
          <a:srcRect b="0" l="0" r="0" t="0"/>
          <a:stretch/>
        </p:blipFill>
        <p:spPr>
          <a:xfrm>
            <a:off x="9231465" y="0"/>
            <a:ext cx="2960536" cy="642551"/>
          </a:xfrm>
          <a:prstGeom prst="rect">
            <a:avLst/>
          </a:prstGeom>
          <a:noFill/>
          <a:ln>
            <a:noFill/>
          </a:ln>
        </p:spPr>
      </p:pic>
      <p:pic>
        <p:nvPicPr>
          <p:cNvPr id="496" name="Google Shape;496;p9"/>
          <p:cNvPicPr preferRelativeResize="0"/>
          <p:nvPr/>
        </p:nvPicPr>
        <p:blipFill rotWithShape="1">
          <a:blip r:embed="rId6">
            <a:alphaModFix/>
          </a:blip>
          <a:srcRect b="0" l="0" r="0" t="0"/>
          <a:stretch/>
        </p:blipFill>
        <p:spPr>
          <a:xfrm flipH="1">
            <a:off x="0" y="-1"/>
            <a:ext cx="2960536" cy="642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p:nvPr/>
        </p:nvSpPr>
        <p:spPr>
          <a:xfrm>
            <a:off x="0" y="-1"/>
            <a:ext cx="12192000" cy="687653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Calibri"/>
              <a:ea typeface="Calibri"/>
              <a:cs typeface="Calibri"/>
              <a:sym typeface="Calibri"/>
            </a:endParaRPr>
          </a:p>
        </p:txBody>
      </p:sp>
      <p:pic>
        <p:nvPicPr>
          <p:cNvPr id="113" name="Google Shape;113;p3"/>
          <p:cNvPicPr preferRelativeResize="0"/>
          <p:nvPr/>
        </p:nvPicPr>
        <p:blipFill rotWithShape="1">
          <a:blip r:embed="rId3">
            <a:alphaModFix/>
          </a:blip>
          <a:srcRect b="0" l="0" r="0" t="0"/>
          <a:stretch/>
        </p:blipFill>
        <p:spPr>
          <a:xfrm>
            <a:off x="7349412" y="4273050"/>
            <a:ext cx="4587551" cy="2676072"/>
          </a:xfrm>
          <a:prstGeom prst="rect">
            <a:avLst/>
          </a:prstGeom>
          <a:noFill/>
          <a:ln>
            <a:noFill/>
          </a:ln>
        </p:spPr>
      </p:pic>
      <p:pic>
        <p:nvPicPr>
          <p:cNvPr id="114" name="Google Shape;114;p3"/>
          <p:cNvPicPr preferRelativeResize="0"/>
          <p:nvPr/>
        </p:nvPicPr>
        <p:blipFill rotWithShape="1">
          <a:blip r:embed="rId3">
            <a:alphaModFix/>
          </a:blip>
          <a:srcRect b="0" l="0" r="0" t="0"/>
          <a:stretch/>
        </p:blipFill>
        <p:spPr>
          <a:xfrm>
            <a:off x="0" y="4273050"/>
            <a:ext cx="4587551" cy="2676072"/>
          </a:xfrm>
          <a:prstGeom prst="rect">
            <a:avLst/>
          </a:prstGeom>
          <a:noFill/>
          <a:ln>
            <a:noFill/>
          </a:ln>
        </p:spPr>
      </p:pic>
      <p:pic>
        <p:nvPicPr>
          <p:cNvPr id="115" name="Google Shape;115;p3"/>
          <p:cNvPicPr preferRelativeResize="0"/>
          <p:nvPr/>
        </p:nvPicPr>
        <p:blipFill rotWithShape="1">
          <a:blip r:embed="rId4">
            <a:alphaModFix/>
          </a:blip>
          <a:srcRect b="0" l="0" r="0" t="0"/>
          <a:stretch/>
        </p:blipFill>
        <p:spPr>
          <a:xfrm>
            <a:off x="0" y="5917686"/>
            <a:ext cx="12192000" cy="958850"/>
          </a:xfrm>
          <a:prstGeom prst="rect">
            <a:avLst/>
          </a:prstGeom>
          <a:noFill/>
          <a:ln>
            <a:noFill/>
          </a:ln>
        </p:spPr>
      </p:pic>
      <p:sp>
        <p:nvSpPr>
          <p:cNvPr id="116" name="Google Shape;116;p3"/>
          <p:cNvSpPr txBox="1"/>
          <p:nvPr/>
        </p:nvSpPr>
        <p:spPr>
          <a:xfrm>
            <a:off x="3179794" y="5986717"/>
            <a:ext cx="5832412"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117" name="Google Shape;117;p3"/>
          <p:cNvPicPr preferRelativeResize="0"/>
          <p:nvPr/>
        </p:nvPicPr>
        <p:blipFill rotWithShape="1">
          <a:blip r:embed="rId5">
            <a:alphaModFix/>
          </a:blip>
          <a:srcRect b="0" l="0" r="0" t="0"/>
          <a:stretch/>
        </p:blipFill>
        <p:spPr>
          <a:xfrm>
            <a:off x="10921163" y="262406"/>
            <a:ext cx="913702" cy="961323"/>
          </a:xfrm>
          <a:prstGeom prst="rect">
            <a:avLst/>
          </a:prstGeom>
          <a:noFill/>
          <a:ln>
            <a:noFill/>
          </a:ln>
        </p:spPr>
      </p:pic>
      <p:pic>
        <p:nvPicPr>
          <p:cNvPr id="118" name="Google Shape;118;p3"/>
          <p:cNvPicPr preferRelativeResize="0"/>
          <p:nvPr/>
        </p:nvPicPr>
        <p:blipFill rotWithShape="1">
          <a:blip r:embed="rId6">
            <a:alphaModFix/>
          </a:blip>
          <a:srcRect b="0" l="0" r="0" t="0"/>
          <a:stretch/>
        </p:blipFill>
        <p:spPr>
          <a:xfrm flipH="1">
            <a:off x="0" y="-1"/>
            <a:ext cx="2960536" cy="642551"/>
          </a:xfrm>
          <a:prstGeom prst="rect">
            <a:avLst/>
          </a:prstGeom>
          <a:noFill/>
          <a:ln>
            <a:noFill/>
          </a:ln>
        </p:spPr>
      </p:pic>
      <p:pic>
        <p:nvPicPr>
          <p:cNvPr id="119" name="Google Shape;119;p3"/>
          <p:cNvPicPr preferRelativeResize="0"/>
          <p:nvPr/>
        </p:nvPicPr>
        <p:blipFill rotWithShape="1">
          <a:blip r:embed="rId7">
            <a:alphaModFix/>
          </a:blip>
          <a:srcRect b="0" l="0" r="0" t="0"/>
          <a:stretch/>
        </p:blipFill>
        <p:spPr>
          <a:xfrm>
            <a:off x="0" y="-460889"/>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p:nvPr/>
        </p:nvSpPr>
        <p:spPr>
          <a:xfrm>
            <a:off x="0" y="-1"/>
            <a:ext cx="12192000" cy="6876537"/>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2060"/>
              </a:solidFill>
              <a:latin typeface="Calibri"/>
              <a:ea typeface="Calibri"/>
              <a:cs typeface="Calibri"/>
              <a:sym typeface="Calibri"/>
            </a:endParaRPr>
          </a:p>
        </p:txBody>
      </p:sp>
      <p:pic>
        <p:nvPicPr>
          <p:cNvPr id="125" name="Google Shape;125;p4"/>
          <p:cNvPicPr preferRelativeResize="0"/>
          <p:nvPr/>
        </p:nvPicPr>
        <p:blipFill rotWithShape="1">
          <a:blip r:embed="rId3">
            <a:alphaModFix/>
          </a:blip>
          <a:srcRect b="0" l="0" r="0" t="0"/>
          <a:stretch/>
        </p:blipFill>
        <p:spPr>
          <a:xfrm>
            <a:off x="7349412" y="4273050"/>
            <a:ext cx="4587551" cy="2676072"/>
          </a:xfrm>
          <a:prstGeom prst="rect">
            <a:avLst/>
          </a:prstGeom>
          <a:noFill/>
          <a:ln>
            <a:noFill/>
          </a:ln>
        </p:spPr>
      </p:pic>
      <p:pic>
        <p:nvPicPr>
          <p:cNvPr id="126" name="Google Shape;126;p4"/>
          <p:cNvPicPr preferRelativeResize="0"/>
          <p:nvPr/>
        </p:nvPicPr>
        <p:blipFill rotWithShape="1">
          <a:blip r:embed="rId3">
            <a:alphaModFix/>
          </a:blip>
          <a:srcRect b="0" l="0" r="0" t="0"/>
          <a:stretch/>
        </p:blipFill>
        <p:spPr>
          <a:xfrm>
            <a:off x="0" y="4273050"/>
            <a:ext cx="4587551" cy="2676072"/>
          </a:xfrm>
          <a:prstGeom prst="rect">
            <a:avLst/>
          </a:prstGeom>
          <a:noFill/>
          <a:ln>
            <a:noFill/>
          </a:ln>
        </p:spPr>
      </p:pic>
      <p:pic>
        <p:nvPicPr>
          <p:cNvPr id="127" name="Google Shape;127;p4"/>
          <p:cNvPicPr preferRelativeResize="0"/>
          <p:nvPr/>
        </p:nvPicPr>
        <p:blipFill rotWithShape="1">
          <a:blip r:embed="rId4">
            <a:alphaModFix/>
          </a:blip>
          <a:srcRect b="0" l="0" r="0" t="0"/>
          <a:stretch/>
        </p:blipFill>
        <p:spPr>
          <a:xfrm>
            <a:off x="0" y="5917686"/>
            <a:ext cx="12192000" cy="958850"/>
          </a:xfrm>
          <a:prstGeom prst="rect">
            <a:avLst/>
          </a:prstGeom>
          <a:noFill/>
          <a:ln>
            <a:noFill/>
          </a:ln>
        </p:spPr>
      </p:pic>
      <p:sp>
        <p:nvSpPr>
          <p:cNvPr id="128" name="Google Shape;128;p4"/>
          <p:cNvSpPr txBox="1"/>
          <p:nvPr/>
        </p:nvSpPr>
        <p:spPr>
          <a:xfrm>
            <a:off x="3179794" y="5986717"/>
            <a:ext cx="5832412"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129" name="Google Shape;129;p4"/>
          <p:cNvPicPr preferRelativeResize="0"/>
          <p:nvPr/>
        </p:nvPicPr>
        <p:blipFill rotWithShape="1">
          <a:blip r:embed="rId5">
            <a:alphaModFix/>
          </a:blip>
          <a:srcRect b="0" l="0" r="0" t="0"/>
          <a:stretch/>
        </p:blipFill>
        <p:spPr>
          <a:xfrm>
            <a:off x="10921163" y="262406"/>
            <a:ext cx="913702" cy="961323"/>
          </a:xfrm>
          <a:prstGeom prst="rect">
            <a:avLst/>
          </a:prstGeom>
          <a:noFill/>
          <a:ln>
            <a:noFill/>
          </a:ln>
        </p:spPr>
      </p:pic>
      <p:pic>
        <p:nvPicPr>
          <p:cNvPr id="130" name="Google Shape;130;p4"/>
          <p:cNvPicPr preferRelativeResize="0"/>
          <p:nvPr/>
        </p:nvPicPr>
        <p:blipFill rotWithShape="1">
          <a:blip r:embed="rId6">
            <a:alphaModFix/>
          </a:blip>
          <a:srcRect b="0" l="0" r="0" t="0"/>
          <a:stretch/>
        </p:blipFill>
        <p:spPr>
          <a:xfrm flipH="1">
            <a:off x="0" y="-1"/>
            <a:ext cx="2960536" cy="642551"/>
          </a:xfrm>
          <a:prstGeom prst="rect">
            <a:avLst/>
          </a:prstGeom>
          <a:noFill/>
          <a:ln>
            <a:noFill/>
          </a:ln>
        </p:spPr>
      </p:pic>
      <p:pic>
        <p:nvPicPr>
          <p:cNvPr id="131" name="Google Shape;131;p4"/>
          <p:cNvPicPr preferRelativeResize="0"/>
          <p:nvPr/>
        </p:nvPicPr>
        <p:blipFill rotWithShape="1">
          <a:blip r:embed="rId7">
            <a:alphaModFix/>
          </a:blip>
          <a:srcRect b="0" l="0" r="0" t="0"/>
          <a:stretch/>
        </p:blipFill>
        <p:spPr>
          <a:xfrm>
            <a:off x="0" y="-1"/>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8"/>
          <p:cNvPicPr preferRelativeResize="0"/>
          <p:nvPr/>
        </p:nvPicPr>
        <p:blipFill rotWithShape="1">
          <a:blip r:embed="rId3">
            <a:alphaModFix/>
          </a:blip>
          <a:srcRect b="0" l="0" r="0" t="0"/>
          <a:stretch/>
        </p:blipFill>
        <p:spPr>
          <a:xfrm flipH="1" rot="8100000">
            <a:off x="631439" y="-902744"/>
            <a:ext cx="4587551" cy="2676072"/>
          </a:xfrm>
          <a:prstGeom prst="rect">
            <a:avLst/>
          </a:prstGeom>
          <a:noFill/>
          <a:ln>
            <a:noFill/>
          </a:ln>
        </p:spPr>
      </p:pic>
      <p:pic>
        <p:nvPicPr>
          <p:cNvPr id="137" name="Google Shape;137;p8"/>
          <p:cNvPicPr preferRelativeResize="0"/>
          <p:nvPr/>
        </p:nvPicPr>
        <p:blipFill rotWithShape="1">
          <a:blip r:embed="rId3">
            <a:alphaModFix/>
          </a:blip>
          <a:srcRect b="0" l="0" r="0" t="0"/>
          <a:stretch/>
        </p:blipFill>
        <p:spPr>
          <a:xfrm rot="2700000">
            <a:off x="98057" y="4520895"/>
            <a:ext cx="4587551" cy="2676072"/>
          </a:xfrm>
          <a:prstGeom prst="rect">
            <a:avLst/>
          </a:prstGeom>
          <a:noFill/>
          <a:ln>
            <a:noFill/>
          </a:ln>
        </p:spPr>
      </p:pic>
      <p:sp>
        <p:nvSpPr>
          <p:cNvPr id="138" name="Google Shape;138;p8"/>
          <p:cNvSpPr txBox="1"/>
          <p:nvPr>
            <p:ph type="ctrTitle"/>
          </p:nvPr>
        </p:nvSpPr>
        <p:spPr>
          <a:xfrm>
            <a:off x="2160200" y="51400"/>
            <a:ext cx="8550600" cy="6492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Calibri"/>
              <a:buNone/>
            </a:pPr>
            <a:r>
              <a:rPr b="1" lang="en-US" sz="3600">
                <a:solidFill>
                  <a:srgbClr val="002060"/>
                </a:solidFill>
                <a:latin typeface="Montserrat"/>
                <a:ea typeface="Montserrat"/>
                <a:cs typeface="Montserrat"/>
                <a:sym typeface="Montserrat"/>
              </a:rPr>
              <a:t>Daftar Isi</a:t>
            </a:r>
            <a:endParaRPr b="1" sz="3600">
              <a:solidFill>
                <a:srgbClr val="002060"/>
              </a:solidFill>
              <a:latin typeface="Montserrat"/>
              <a:ea typeface="Montserrat"/>
              <a:cs typeface="Montserrat"/>
              <a:sym typeface="Montserrat"/>
            </a:endParaRPr>
          </a:p>
        </p:txBody>
      </p:sp>
      <p:pic>
        <p:nvPicPr>
          <p:cNvPr id="139" name="Google Shape;139;p8"/>
          <p:cNvPicPr preferRelativeResize="0"/>
          <p:nvPr/>
        </p:nvPicPr>
        <p:blipFill rotWithShape="1">
          <a:blip r:embed="rId4">
            <a:alphaModFix/>
          </a:blip>
          <a:srcRect b="0" l="0" r="0" t="0"/>
          <a:stretch/>
        </p:blipFill>
        <p:spPr>
          <a:xfrm>
            <a:off x="10921163" y="262406"/>
            <a:ext cx="913702" cy="961323"/>
          </a:xfrm>
          <a:prstGeom prst="rect">
            <a:avLst/>
          </a:prstGeom>
          <a:noFill/>
          <a:ln>
            <a:noFill/>
          </a:ln>
        </p:spPr>
      </p:pic>
      <p:pic>
        <p:nvPicPr>
          <p:cNvPr id="140" name="Google Shape;140;p8"/>
          <p:cNvPicPr preferRelativeResize="0"/>
          <p:nvPr/>
        </p:nvPicPr>
        <p:blipFill rotWithShape="1">
          <a:blip r:embed="rId5">
            <a:alphaModFix/>
          </a:blip>
          <a:srcRect b="0" l="0" r="0" t="0"/>
          <a:stretch/>
        </p:blipFill>
        <p:spPr>
          <a:xfrm>
            <a:off x="0" y="-2"/>
            <a:ext cx="2247900" cy="6858000"/>
          </a:xfrm>
          <a:prstGeom prst="rect">
            <a:avLst/>
          </a:prstGeom>
          <a:noFill/>
          <a:ln>
            <a:noFill/>
          </a:ln>
        </p:spPr>
      </p:pic>
      <p:pic>
        <p:nvPicPr>
          <p:cNvPr id="141" name="Google Shape;141;p8"/>
          <p:cNvPicPr preferRelativeResize="0"/>
          <p:nvPr/>
        </p:nvPicPr>
        <p:blipFill rotWithShape="1">
          <a:blip r:embed="rId6">
            <a:alphaModFix/>
          </a:blip>
          <a:srcRect b="0" l="0" r="0" t="0"/>
          <a:stretch/>
        </p:blipFill>
        <p:spPr>
          <a:xfrm flipH="1" rot="10800000">
            <a:off x="9496788" y="6291570"/>
            <a:ext cx="2695212" cy="584966"/>
          </a:xfrm>
          <a:prstGeom prst="rect">
            <a:avLst/>
          </a:prstGeom>
          <a:noFill/>
          <a:ln>
            <a:noFill/>
          </a:ln>
        </p:spPr>
      </p:pic>
      <p:sp>
        <p:nvSpPr>
          <p:cNvPr id="142" name="Google Shape;142;p8"/>
          <p:cNvSpPr txBox="1"/>
          <p:nvPr/>
        </p:nvSpPr>
        <p:spPr>
          <a:xfrm>
            <a:off x="2424147" y="6428699"/>
            <a:ext cx="583241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sp>
        <p:nvSpPr>
          <p:cNvPr id="143" name="Google Shape;143;p8"/>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44" name="Google Shape;144;p8"/>
          <p:cNvSpPr txBox="1"/>
          <p:nvPr/>
        </p:nvSpPr>
        <p:spPr>
          <a:xfrm>
            <a:off x="2302600" y="1100100"/>
            <a:ext cx="9773100" cy="5171700"/>
          </a:xfrm>
          <a:prstGeom prst="rect">
            <a:avLst/>
          </a:prstGeom>
          <a:noFill/>
          <a:ln>
            <a:noFill/>
          </a:ln>
        </p:spPr>
        <p:txBody>
          <a:bodyPr anchorCtr="0" anchor="t" bIns="45700" lIns="91425" spcFirstLastPara="1" rIns="91425" wrap="square" tIns="45700">
            <a:spAutoFit/>
          </a:bodyPr>
          <a:lstStyle/>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Judul Project  (</a:t>
            </a:r>
            <a:r>
              <a:rPr lang="en-US" sz="1500" u="sng">
                <a:solidFill>
                  <a:schemeClr val="hlink"/>
                </a:solidFill>
                <a:latin typeface="Times New Roman"/>
                <a:ea typeface="Times New Roman"/>
                <a:cs typeface="Times New Roman"/>
                <a:sym typeface="Times New Roman"/>
                <a:hlinkClick action="ppaction://hlinkshowjump?jump=firstslide"/>
              </a:rPr>
              <a:t>Slide No. 1</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Sponsor Project (</a:t>
            </a:r>
            <a:r>
              <a:rPr lang="en-US" sz="1500" u="sng">
                <a:solidFill>
                  <a:schemeClr val="hlink"/>
                </a:solidFill>
                <a:latin typeface="Times New Roman"/>
                <a:ea typeface="Times New Roman"/>
                <a:cs typeface="Times New Roman"/>
                <a:sym typeface="Times New Roman"/>
                <a:hlinkClick action="ppaction://hlinksldjump" r:id="rId7"/>
              </a:rPr>
              <a:t>Slide No. 2</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Daftar Isi (</a:t>
            </a:r>
            <a:r>
              <a:rPr lang="en-US" sz="1500" u="sng">
                <a:solidFill>
                  <a:schemeClr val="hlink"/>
                </a:solidFill>
                <a:latin typeface="Times New Roman"/>
                <a:ea typeface="Times New Roman"/>
                <a:cs typeface="Times New Roman"/>
                <a:sym typeface="Times New Roman"/>
                <a:hlinkClick action="ppaction://hlinksldjump" r:id="rId8"/>
              </a:rPr>
              <a:t>Slide No. 5</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Informasi Team (</a:t>
            </a:r>
            <a:r>
              <a:rPr lang="en-US" sz="1500" u="sng">
                <a:solidFill>
                  <a:schemeClr val="hlink"/>
                </a:solidFill>
                <a:latin typeface="Times New Roman"/>
                <a:ea typeface="Times New Roman"/>
                <a:cs typeface="Times New Roman"/>
                <a:sym typeface="Times New Roman"/>
                <a:hlinkClick action="ppaction://hlinksldjump" r:id="rId9"/>
              </a:rPr>
              <a:t>Slide No. 6</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Pendahuluan (</a:t>
            </a:r>
            <a:r>
              <a:rPr lang="en-US" sz="1500" u="sng">
                <a:solidFill>
                  <a:schemeClr val="hlink"/>
                </a:solidFill>
                <a:latin typeface="Times New Roman"/>
                <a:ea typeface="Times New Roman"/>
                <a:cs typeface="Times New Roman"/>
                <a:sym typeface="Times New Roman"/>
                <a:hlinkClick action="ppaction://hlinksldjump" r:id="rId10"/>
              </a:rPr>
              <a:t>Slide No. 7</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Latar Belakang (</a:t>
            </a:r>
            <a:r>
              <a:rPr lang="en-US" sz="1500" u="sng">
                <a:solidFill>
                  <a:schemeClr val="hlink"/>
                </a:solidFill>
                <a:latin typeface="Times New Roman"/>
                <a:ea typeface="Times New Roman"/>
                <a:cs typeface="Times New Roman"/>
                <a:sym typeface="Times New Roman"/>
                <a:hlinkClick action="ppaction://hlinksldjump" r:id="rId11"/>
              </a:rPr>
              <a:t>Slide No. 8</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Indikator Keberhasilan Project (</a:t>
            </a:r>
            <a:r>
              <a:rPr lang="en-US" sz="1500" u="sng">
                <a:solidFill>
                  <a:schemeClr val="hlink"/>
                </a:solidFill>
                <a:latin typeface="Times New Roman"/>
                <a:ea typeface="Times New Roman"/>
                <a:cs typeface="Times New Roman"/>
                <a:sym typeface="Times New Roman"/>
                <a:hlinkClick action="ppaction://hlinksldjump" r:id="rId12"/>
              </a:rPr>
              <a:t>Slide No.9</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Metode Yang Digunakan (</a:t>
            </a:r>
            <a:r>
              <a:rPr lang="en-US" sz="1500" u="sng">
                <a:solidFill>
                  <a:schemeClr val="hlink"/>
                </a:solidFill>
                <a:latin typeface="Times New Roman"/>
                <a:ea typeface="Times New Roman"/>
                <a:cs typeface="Times New Roman"/>
                <a:sym typeface="Times New Roman"/>
                <a:hlinkClick action="ppaction://hlinksldjump" r:id="rId13"/>
              </a:rPr>
              <a:t>Slide No. 10</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Identity &amp; Collect Data (</a:t>
            </a:r>
            <a:r>
              <a:rPr lang="en-US" sz="1500" u="sng">
                <a:solidFill>
                  <a:schemeClr val="hlink"/>
                </a:solidFill>
                <a:latin typeface="Times New Roman"/>
                <a:ea typeface="Times New Roman"/>
                <a:cs typeface="Times New Roman"/>
                <a:sym typeface="Times New Roman"/>
                <a:hlinkClick action="ppaction://hlinksldjump" r:id="rId14"/>
              </a:rPr>
              <a:t>Slide No. 11</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Data Preprocessing (</a:t>
            </a:r>
            <a:r>
              <a:rPr lang="en-US" sz="1500" u="sng">
                <a:solidFill>
                  <a:schemeClr val="hlink"/>
                </a:solidFill>
                <a:latin typeface="Times New Roman"/>
                <a:ea typeface="Times New Roman"/>
                <a:cs typeface="Times New Roman"/>
                <a:sym typeface="Times New Roman"/>
                <a:hlinkClick action="ppaction://hlinksldjump" r:id="rId15"/>
              </a:rPr>
              <a:t>Slide No. 12</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Analyze Data (</a:t>
            </a:r>
            <a:r>
              <a:rPr lang="en-US" sz="1500" u="sng">
                <a:solidFill>
                  <a:schemeClr val="hlink"/>
                </a:solidFill>
                <a:latin typeface="Times New Roman"/>
                <a:ea typeface="Times New Roman"/>
                <a:cs typeface="Times New Roman"/>
                <a:sym typeface="Times New Roman"/>
                <a:hlinkClick action="ppaction://hlinksldjump" r:id="rId16"/>
              </a:rPr>
              <a:t>Slide No. 13</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Training Model (</a:t>
            </a:r>
            <a:r>
              <a:rPr lang="en-US" sz="1500" u="sng">
                <a:solidFill>
                  <a:schemeClr val="hlink"/>
                </a:solidFill>
                <a:latin typeface="Times New Roman"/>
                <a:ea typeface="Times New Roman"/>
                <a:cs typeface="Times New Roman"/>
                <a:sym typeface="Times New Roman"/>
                <a:hlinkClick action="ppaction://hlinksldjump" r:id="rId17"/>
              </a:rPr>
              <a:t>Slide No. 14</a:t>
            </a:r>
            <a:r>
              <a:rPr lang="en-US" sz="1500">
                <a:solidFill>
                  <a:srgbClr val="1F3864"/>
                </a:solidFill>
                <a:latin typeface="Times New Roman"/>
                <a:ea typeface="Times New Roman"/>
                <a:cs typeface="Times New Roman"/>
                <a:sym typeface="Times New Roman"/>
              </a:rPr>
              <a:t>)</a:t>
            </a:r>
            <a:endParaRPr sz="1500">
              <a:solidFill>
                <a:schemeClr val="dk1"/>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Deployment Concept / </a:t>
            </a:r>
            <a:r>
              <a:rPr lang="en-US" sz="1500">
                <a:solidFill>
                  <a:srgbClr val="1F3864"/>
                </a:solidFill>
                <a:latin typeface="Times New Roman"/>
                <a:ea typeface="Times New Roman"/>
                <a:cs typeface="Times New Roman"/>
                <a:sym typeface="Times New Roman"/>
              </a:rPr>
              <a:t>Finalize The Project</a:t>
            </a:r>
            <a:r>
              <a:rPr lang="en-US" sz="1500">
                <a:solidFill>
                  <a:srgbClr val="1F3864"/>
                </a:solidFill>
                <a:latin typeface="Times New Roman"/>
                <a:ea typeface="Times New Roman"/>
                <a:cs typeface="Times New Roman"/>
                <a:sym typeface="Times New Roman"/>
              </a:rPr>
              <a:t> (</a:t>
            </a:r>
            <a:r>
              <a:rPr lang="en-US" sz="1500" u="sng">
                <a:solidFill>
                  <a:schemeClr val="hlink"/>
                </a:solidFill>
                <a:latin typeface="Times New Roman"/>
                <a:ea typeface="Times New Roman"/>
                <a:cs typeface="Times New Roman"/>
                <a:sym typeface="Times New Roman"/>
                <a:hlinkClick action="ppaction://hlinksldjump" r:id="rId18"/>
              </a:rPr>
              <a:t>Slide No 16</a:t>
            </a:r>
            <a:r>
              <a:rPr lang="en-US" sz="1500">
                <a:solidFill>
                  <a:srgbClr val="1F3864"/>
                </a:solidFill>
                <a:latin typeface="Times New Roman"/>
                <a:ea typeface="Times New Roman"/>
                <a:cs typeface="Times New Roman"/>
                <a:sym typeface="Times New Roman"/>
              </a:rPr>
              <a:t>)</a:t>
            </a:r>
            <a:endParaRPr sz="1500">
              <a:solidFill>
                <a:srgbClr val="1F3864"/>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rgbClr val="1F3864"/>
              </a:buClr>
              <a:buSzPts val="1500"/>
              <a:buFont typeface="Times New Roman"/>
              <a:buChar char="❖"/>
            </a:pPr>
            <a:r>
              <a:rPr lang="en-US" sz="1500">
                <a:solidFill>
                  <a:srgbClr val="1F3864"/>
                </a:solidFill>
                <a:latin typeface="Times New Roman"/>
                <a:ea typeface="Times New Roman"/>
                <a:cs typeface="Times New Roman"/>
                <a:sym typeface="Times New Roman"/>
              </a:rPr>
              <a:t>Daftar Referensi  (</a:t>
            </a:r>
            <a:r>
              <a:rPr lang="en-US" sz="1500" u="sng">
                <a:solidFill>
                  <a:schemeClr val="hlink"/>
                </a:solidFill>
                <a:latin typeface="Times New Roman"/>
                <a:ea typeface="Times New Roman"/>
                <a:cs typeface="Times New Roman"/>
                <a:sym typeface="Times New Roman"/>
                <a:hlinkClick action="ppaction://hlinksldjump" r:id="rId19"/>
              </a:rPr>
              <a:t>Slide No. 21</a:t>
            </a:r>
            <a:r>
              <a:rPr lang="en-US" sz="1500">
                <a:solidFill>
                  <a:srgbClr val="1F3864"/>
                </a:solidFill>
                <a:latin typeface="Times New Roman"/>
                <a:ea typeface="Times New Roman"/>
                <a:cs typeface="Times New Roman"/>
                <a:sym typeface="Times New Roman"/>
              </a:rPr>
              <a:t>)</a:t>
            </a:r>
            <a:endParaRPr sz="1500">
              <a:solidFill>
                <a:srgbClr val="1F3864"/>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chemeClr val="dk1"/>
              </a:buClr>
              <a:buSzPts val="1500"/>
              <a:buFont typeface="Times New Roman"/>
              <a:buChar char="❖"/>
            </a:pPr>
            <a:r>
              <a:rPr lang="en-US" sz="1500">
                <a:solidFill>
                  <a:srgbClr val="1F3864"/>
                </a:solidFill>
                <a:latin typeface="Times New Roman"/>
                <a:ea typeface="Times New Roman"/>
                <a:cs typeface="Times New Roman"/>
                <a:sym typeface="Times New Roman"/>
              </a:rPr>
              <a:t>Lampiran (</a:t>
            </a:r>
            <a:r>
              <a:rPr lang="en-US" sz="1500" u="sng">
                <a:solidFill>
                  <a:schemeClr val="hlink"/>
                </a:solidFill>
                <a:latin typeface="Times New Roman"/>
                <a:ea typeface="Times New Roman"/>
                <a:cs typeface="Times New Roman"/>
                <a:sym typeface="Times New Roman"/>
                <a:hlinkClick action="ppaction://hlinksldjump" r:id="rId20"/>
              </a:rPr>
              <a:t>Slide No. 22</a:t>
            </a:r>
            <a:r>
              <a:rPr lang="en-US" sz="1500">
                <a:solidFill>
                  <a:srgbClr val="1F3864"/>
                </a:solidFill>
                <a:latin typeface="Times New Roman"/>
                <a:ea typeface="Times New Roman"/>
                <a:cs typeface="Times New Roman"/>
                <a:sym typeface="Times New Roman"/>
              </a:rPr>
              <a:t>)</a:t>
            </a:r>
            <a:endParaRPr sz="1600">
              <a:solidFill>
                <a:srgbClr val="1F3864"/>
              </a:solidFill>
              <a:latin typeface="Times New Roman"/>
              <a:ea typeface="Times New Roman"/>
              <a:cs typeface="Times New Roman"/>
              <a:sym typeface="Times New Roman"/>
            </a:endParaRPr>
          </a:p>
        </p:txBody>
      </p:sp>
      <p:pic>
        <p:nvPicPr>
          <p:cNvPr descr="√ Cara Membuat Daftar Isi di Artikel Wordpress Secara Otomatis" id="145" name="Google Shape;145;p8"/>
          <p:cNvPicPr preferRelativeResize="0"/>
          <p:nvPr/>
        </p:nvPicPr>
        <p:blipFill rotWithShape="1">
          <a:blip r:embed="rId21">
            <a:alphaModFix/>
          </a:blip>
          <a:srcRect b="0" l="0" r="0" t="0"/>
          <a:stretch/>
        </p:blipFill>
        <p:spPr>
          <a:xfrm>
            <a:off x="8149691" y="1865785"/>
            <a:ext cx="2422276" cy="24222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2"/>
          <p:cNvPicPr preferRelativeResize="0"/>
          <p:nvPr/>
        </p:nvPicPr>
        <p:blipFill rotWithShape="1">
          <a:blip r:embed="rId3">
            <a:alphaModFix/>
          </a:blip>
          <a:srcRect b="0" l="0" r="0" t="0"/>
          <a:stretch/>
        </p:blipFill>
        <p:spPr>
          <a:xfrm flipH="1" rot="8100000">
            <a:off x="631439" y="-902744"/>
            <a:ext cx="4587551" cy="2676072"/>
          </a:xfrm>
          <a:prstGeom prst="rect">
            <a:avLst/>
          </a:prstGeom>
          <a:noFill/>
          <a:ln>
            <a:noFill/>
          </a:ln>
        </p:spPr>
      </p:pic>
      <p:pic>
        <p:nvPicPr>
          <p:cNvPr id="151" name="Google Shape;151;p22"/>
          <p:cNvPicPr preferRelativeResize="0"/>
          <p:nvPr/>
        </p:nvPicPr>
        <p:blipFill rotWithShape="1">
          <a:blip r:embed="rId3">
            <a:alphaModFix/>
          </a:blip>
          <a:srcRect b="0" l="0" r="0" t="0"/>
          <a:stretch/>
        </p:blipFill>
        <p:spPr>
          <a:xfrm rot="2700000">
            <a:off x="98057" y="4520895"/>
            <a:ext cx="4587551" cy="2676072"/>
          </a:xfrm>
          <a:prstGeom prst="rect">
            <a:avLst/>
          </a:prstGeom>
          <a:noFill/>
          <a:ln>
            <a:noFill/>
          </a:ln>
        </p:spPr>
      </p:pic>
      <p:sp>
        <p:nvSpPr>
          <p:cNvPr id="152" name="Google Shape;152;p22"/>
          <p:cNvSpPr txBox="1"/>
          <p:nvPr>
            <p:ph type="ctrTitle"/>
          </p:nvPr>
        </p:nvSpPr>
        <p:spPr>
          <a:xfrm>
            <a:off x="2247896" y="34750"/>
            <a:ext cx="8462700" cy="62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3200"/>
              <a:buFont typeface="Calibri"/>
              <a:buNone/>
            </a:pPr>
            <a:r>
              <a:rPr b="1" lang="en-US" sz="3600">
                <a:solidFill>
                  <a:srgbClr val="002060"/>
                </a:solidFill>
                <a:latin typeface="Montserrat"/>
                <a:ea typeface="Montserrat"/>
                <a:cs typeface="Montserrat"/>
                <a:sym typeface="Montserrat"/>
              </a:rPr>
              <a:t>Informasi Team</a:t>
            </a:r>
            <a:endParaRPr b="1" sz="3600">
              <a:solidFill>
                <a:srgbClr val="002060"/>
              </a:solidFill>
              <a:latin typeface="Montserrat"/>
              <a:ea typeface="Montserrat"/>
              <a:cs typeface="Montserrat"/>
              <a:sym typeface="Montserrat"/>
            </a:endParaRPr>
          </a:p>
        </p:txBody>
      </p:sp>
      <p:pic>
        <p:nvPicPr>
          <p:cNvPr id="153" name="Google Shape;153;p22"/>
          <p:cNvPicPr preferRelativeResize="0"/>
          <p:nvPr/>
        </p:nvPicPr>
        <p:blipFill rotWithShape="1">
          <a:blip r:embed="rId4">
            <a:alphaModFix/>
          </a:blip>
          <a:srcRect b="0" l="0" r="0" t="0"/>
          <a:stretch/>
        </p:blipFill>
        <p:spPr>
          <a:xfrm>
            <a:off x="10921163" y="262406"/>
            <a:ext cx="913702" cy="961323"/>
          </a:xfrm>
          <a:prstGeom prst="rect">
            <a:avLst/>
          </a:prstGeom>
          <a:noFill/>
          <a:ln>
            <a:noFill/>
          </a:ln>
        </p:spPr>
      </p:pic>
      <p:pic>
        <p:nvPicPr>
          <p:cNvPr id="154" name="Google Shape;154;p22"/>
          <p:cNvPicPr preferRelativeResize="0"/>
          <p:nvPr/>
        </p:nvPicPr>
        <p:blipFill rotWithShape="1">
          <a:blip r:embed="rId5">
            <a:alphaModFix/>
          </a:blip>
          <a:srcRect b="0" l="0" r="0" t="0"/>
          <a:stretch/>
        </p:blipFill>
        <p:spPr>
          <a:xfrm>
            <a:off x="0" y="-2"/>
            <a:ext cx="2247900" cy="6858000"/>
          </a:xfrm>
          <a:prstGeom prst="rect">
            <a:avLst/>
          </a:prstGeom>
          <a:noFill/>
          <a:ln>
            <a:noFill/>
          </a:ln>
        </p:spPr>
      </p:pic>
      <p:pic>
        <p:nvPicPr>
          <p:cNvPr id="155" name="Google Shape;155;p22"/>
          <p:cNvPicPr preferRelativeResize="0"/>
          <p:nvPr/>
        </p:nvPicPr>
        <p:blipFill rotWithShape="1">
          <a:blip r:embed="rId6">
            <a:alphaModFix/>
          </a:blip>
          <a:srcRect b="0" l="0" r="0" t="0"/>
          <a:stretch/>
        </p:blipFill>
        <p:spPr>
          <a:xfrm flipH="1" rot="10800000">
            <a:off x="9496788" y="6291570"/>
            <a:ext cx="2695212" cy="584966"/>
          </a:xfrm>
          <a:prstGeom prst="rect">
            <a:avLst/>
          </a:prstGeom>
          <a:noFill/>
          <a:ln>
            <a:noFill/>
          </a:ln>
        </p:spPr>
      </p:pic>
      <p:sp>
        <p:nvSpPr>
          <p:cNvPr id="156" name="Google Shape;156;p22"/>
          <p:cNvSpPr txBox="1"/>
          <p:nvPr/>
        </p:nvSpPr>
        <p:spPr>
          <a:xfrm>
            <a:off x="2424147" y="6428699"/>
            <a:ext cx="583241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sp>
        <p:nvSpPr>
          <p:cNvPr id="157" name="Google Shape;157;p22"/>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8" name="Google Shape;158;p22"/>
          <p:cNvSpPr/>
          <p:nvPr/>
        </p:nvSpPr>
        <p:spPr>
          <a:xfrm>
            <a:off x="2247900" y="1078300"/>
            <a:ext cx="8462700" cy="18900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1500">
                <a:solidFill>
                  <a:schemeClr val="dk1"/>
                </a:solidFill>
                <a:latin typeface="Times New Roman"/>
                <a:ea typeface="Times New Roman"/>
                <a:cs typeface="Times New Roman"/>
                <a:sym typeface="Times New Roman"/>
              </a:rPr>
              <a:t>Latar Belakang</a:t>
            </a:r>
            <a:r>
              <a:rPr b="1" i="0" lang="en-US" sz="1500" u="none" cap="none" strike="noStrike">
                <a:solidFill>
                  <a:schemeClr val="dk1"/>
                </a:solidFill>
                <a:latin typeface="Times New Roman"/>
                <a:ea typeface="Times New Roman"/>
                <a:cs typeface="Times New Roman"/>
                <a:sym typeface="Times New Roman"/>
              </a:rPr>
              <a:t> </a:t>
            </a:r>
            <a:r>
              <a:rPr b="1" lang="en-US" sz="1500">
                <a:solidFill>
                  <a:schemeClr val="dk1"/>
                </a:solidFill>
                <a:latin typeface="Times New Roman"/>
                <a:ea typeface="Times New Roman"/>
                <a:cs typeface="Times New Roman"/>
                <a:sym typeface="Times New Roman"/>
              </a:rPr>
              <a:t>Kelompok</a:t>
            </a:r>
            <a:endParaRPr sz="1500">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1" i="0" sz="15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i="0" lang="en-US" sz="1500" u="none" cap="none" strike="noStrike">
                <a:solidFill>
                  <a:schemeClr val="dk1"/>
                </a:solidFill>
                <a:latin typeface="Times New Roman"/>
                <a:ea typeface="Times New Roman"/>
                <a:cs typeface="Times New Roman"/>
                <a:sym typeface="Times New Roman"/>
              </a:rPr>
              <a:t>Team Otak data terbentuk dari mahasiswa lulusan Universitas Nusa Mandiri yang memiliki </a:t>
            </a:r>
            <a:r>
              <a:rPr i="1" lang="en-US" sz="1500" u="none" cap="none" strike="noStrike">
                <a:solidFill>
                  <a:schemeClr val="dk1"/>
                </a:solidFill>
                <a:latin typeface="Times New Roman"/>
                <a:ea typeface="Times New Roman"/>
                <a:cs typeface="Times New Roman"/>
                <a:sym typeface="Times New Roman"/>
              </a:rPr>
              <a:t>passion </a:t>
            </a:r>
            <a:r>
              <a:rPr i="0" lang="en-US" sz="1500" u="none" cap="none" strike="noStrike">
                <a:solidFill>
                  <a:schemeClr val="dk1"/>
                </a:solidFill>
                <a:latin typeface="Times New Roman"/>
                <a:ea typeface="Times New Roman"/>
                <a:cs typeface="Times New Roman"/>
                <a:sym typeface="Times New Roman"/>
              </a:rPr>
              <a:t>yang sama yaitu Dunia Tech </a:t>
            </a:r>
            <a:r>
              <a:rPr lang="en-US" sz="1500">
                <a:solidFill>
                  <a:schemeClr val="dk1"/>
                </a:solidFill>
                <a:latin typeface="Times New Roman"/>
                <a:ea typeface="Times New Roman"/>
                <a:cs typeface="Times New Roman"/>
                <a:sym typeface="Times New Roman"/>
              </a:rPr>
              <a:t>khususnya</a:t>
            </a:r>
            <a:r>
              <a:rPr i="0" lang="en-US" sz="1500" u="none" cap="none" strike="noStrike">
                <a:solidFill>
                  <a:schemeClr val="dk1"/>
                </a:solidFill>
                <a:latin typeface="Times New Roman"/>
                <a:ea typeface="Times New Roman"/>
                <a:cs typeface="Times New Roman"/>
                <a:sym typeface="Times New Roman"/>
              </a:rPr>
              <a:t> dalam bidang Data.</a:t>
            </a:r>
            <a:endParaRPr sz="1500">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i="0" lang="en-US" sz="1500" u="none" cap="none" strike="noStrike">
                <a:solidFill>
                  <a:schemeClr val="dk1"/>
                </a:solidFill>
                <a:latin typeface="Times New Roman"/>
                <a:ea typeface="Times New Roman"/>
                <a:cs typeface="Times New Roman"/>
                <a:sym typeface="Times New Roman"/>
              </a:rPr>
              <a:t>Otak data memiliki impian menjadikan Indonesia maju </a:t>
            </a:r>
            <a:r>
              <a:rPr i="1" lang="en-US" sz="1500" u="none" cap="none" strike="noStrike">
                <a:solidFill>
                  <a:schemeClr val="dk1"/>
                </a:solidFill>
                <a:latin typeface="Times New Roman"/>
                <a:ea typeface="Times New Roman"/>
                <a:cs typeface="Times New Roman"/>
                <a:sym typeface="Times New Roman"/>
              </a:rPr>
              <a:t>base on</a:t>
            </a:r>
            <a:r>
              <a:rPr i="0" lang="en-US" sz="1500" u="none" cap="none" strike="noStrike">
                <a:solidFill>
                  <a:schemeClr val="dk1"/>
                </a:solidFill>
                <a:latin typeface="Times New Roman"/>
                <a:ea typeface="Times New Roman"/>
                <a:cs typeface="Times New Roman"/>
                <a:sym typeface="Times New Roman"/>
              </a:rPr>
              <a:t> keilmuan data, kami juga </a:t>
            </a:r>
            <a:r>
              <a:rPr lang="en-US" sz="1500">
                <a:solidFill>
                  <a:schemeClr val="dk1"/>
                </a:solidFill>
                <a:latin typeface="Times New Roman"/>
                <a:ea typeface="Times New Roman"/>
                <a:cs typeface="Times New Roman"/>
                <a:sym typeface="Times New Roman"/>
              </a:rPr>
              <a:t>telah </a:t>
            </a:r>
            <a:r>
              <a:rPr i="0" lang="en-US" sz="1500" u="none" cap="none" strike="noStrike">
                <a:solidFill>
                  <a:schemeClr val="dk1"/>
                </a:solidFill>
                <a:latin typeface="Times New Roman"/>
                <a:ea typeface="Times New Roman"/>
                <a:cs typeface="Times New Roman"/>
                <a:sym typeface="Times New Roman"/>
              </a:rPr>
              <a:t>bekerja </a:t>
            </a:r>
            <a:r>
              <a:rPr lang="en-US" sz="1500">
                <a:solidFill>
                  <a:schemeClr val="dk1"/>
                </a:solidFill>
                <a:latin typeface="Times New Roman"/>
                <a:ea typeface="Times New Roman"/>
                <a:cs typeface="Times New Roman"/>
                <a:sym typeface="Times New Roman"/>
              </a:rPr>
              <a:t>secara profesional namun pada </a:t>
            </a:r>
            <a:r>
              <a:rPr lang="en-US" sz="1500">
                <a:solidFill>
                  <a:schemeClr val="dk1"/>
                </a:solidFill>
                <a:latin typeface="Times New Roman"/>
                <a:ea typeface="Times New Roman"/>
                <a:cs typeface="Times New Roman"/>
                <a:sym typeface="Times New Roman"/>
              </a:rPr>
              <a:t>perusahaan</a:t>
            </a:r>
            <a:r>
              <a:rPr i="0" lang="en-US" sz="1500" u="none" cap="none" strike="noStrike">
                <a:solidFill>
                  <a:schemeClr val="dk1"/>
                </a:solidFill>
                <a:latin typeface="Times New Roman"/>
                <a:ea typeface="Times New Roman"/>
                <a:cs typeface="Times New Roman"/>
                <a:sym typeface="Times New Roman"/>
              </a:rPr>
              <a:t> yang berbeda </a:t>
            </a:r>
            <a:r>
              <a:rPr lang="en-US" sz="1500">
                <a:solidFill>
                  <a:schemeClr val="dk1"/>
                </a:solidFill>
                <a:latin typeface="Times New Roman"/>
                <a:ea typeface="Times New Roman"/>
                <a:cs typeface="Times New Roman"/>
                <a:sym typeface="Times New Roman"/>
              </a:rPr>
              <a:t>tetapi masih</a:t>
            </a:r>
            <a:r>
              <a:rPr i="0" lang="en-US" sz="1500" u="none" cap="none" strike="noStrike">
                <a:solidFill>
                  <a:schemeClr val="dk1"/>
                </a:solidFill>
                <a:latin typeface="Times New Roman"/>
                <a:ea typeface="Times New Roman"/>
                <a:cs typeface="Times New Roman"/>
                <a:sym typeface="Times New Roman"/>
              </a:rPr>
              <a:t> </a:t>
            </a:r>
            <a:r>
              <a:rPr lang="en-US" sz="1500">
                <a:solidFill>
                  <a:schemeClr val="dk1"/>
                </a:solidFill>
                <a:latin typeface="Times New Roman"/>
                <a:ea typeface="Times New Roman"/>
                <a:cs typeface="Times New Roman"/>
                <a:sym typeface="Times New Roman"/>
              </a:rPr>
              <a:t>di bawah</a:t>
            </a:r>
            <a:r>
              <a:rPr i="0" lang="en-US" sz="1500" u="none" cap="none" strike="noStrike">
                <a:solidFill>
                  <a:schemeClr val="dk1"/>
                </a:solidFill>
                <a:latin typeface="Times New Roman"/>
                <a:ea typeface="Times New Roman"/>
                <a:cs typeface="Times New Roman"/>
                <a:sym typeface="Times New Roman"/>
              </a:rPr>
              <a:t> naungan </a:t>
            </a:r>
            <a:r>
              <a:rPr lang="en-US" sz="1500">
                <a:solidFill>
                  <a:schemeClr val="dk1"/>
                </a:solidFill>
                <a:latin typeface="Times New Roman"/>
                <a:ea typeface="Times New Roman"/>
                <a:cs typeface="Times New Roman"/>
                <a:sym typeface="Times New Roman"/>
              </a:rPr>
              <a:t>departemen</a:t>
            </a:r>
            <a:r>
              <a:rPr i="0" lang="en-US" sz="1500" u="none" cap="none" strike="noStrike">
                <a:solidFill>
                  <a:schemeClr val="dk1"/>
                </a:solidFill>
                <a:latin typeface="Times New Roman"/>
                <a:ea typeface="Times New Roman"/>
                <a:cs typeface="Times New Roman"/>
                <a:sym typeface="Times New Roman"/>
              </a:rPr>
              <a:t> IT, kami </a:t>
            </a:r>
            <a:r>
              <a:rPr lang="en-US" sz="1500">
                <a:solidFill>
                  <a:schemeClr val="dk1"/>
                </a:solidFill>
                <a:latin typeface="Times New Roman"/>
                <a:ea typeface="Times New Roman"/>
                <a:cs typeface="Times New Roman"/>
                <a:sym typeface="Times New Roman"/>
              </a:rPr>
              <a:t>fokus </a:t>
            </a:r>
            <a:r>
              <a:rPr i="0" lang="en-US" sz="1500" u="none" cap="none" strike="noStrike">
                <a:solidFill>
                  <a:schemeClr val="dk1"/>
                </a:solidFill>
                <a:latin typeface="Times New Roman"/>
                <a:ea typeface="Times New Roman"/>
                <a:cs typeface="Times New Roman"/>
                <a:sym typeface="Times New Roman"/>
              </a:rPr>
              <a:t>untuk terus </a:t>
            </a:r>
            <a:r>
              <a:rPr lang="en-US" sz="1500">
                <a:solidFill>
                  <a:schemeClr val="dk1"/>
                </a:solidFill>
                <a:latin typeface="Times New Roman"/>
                <a:ea typeface="Times New Roman"/>
                <a:cs typeface="Times New Roman"/>
                <a:sym typeface="Times New Roman"/>
              </a:rPr>
              <a:t>melakukan pengembangan</a:t>
            </a:r>
            <a:r>
              <a:rPr i="0" lang="en-US" sz="1500" u="none" cap="none" strike="noStrike">
                <a:solidFill>
                  <a:schemeClr val="dk1"/>
                </a:solidFill>
                <a:latin typeface="Times New Roman"/>
                <a:ea typeface="Times New Roman"/>
                <a:cs typeface="Times New Roman"/>
                <a:sym typeface="Times New Roman"/>
              </a:rPr>
              <a:t> pada dunia IT.</a:t>
            </a:r>
            <a:endParaRPr sz="1500">
              <a:latin typeface="Times New Roman"/>
              <a:ea typeface="Times New Roman"/>
              <a:cs typeface="Times New Roman"/>
              <a:sym typeface="Times New Roman"/>
            </a:endParaRPr>
          </a:p>
        </p:txBody>
      </p:sp>
      <p:pic>
        <p:nvPicPr>
          <p:cNvPr id="159" name="Google Shape;159;p22"/>
          <p:cNvPicPr preferRelativeResize="0"/>
          <p:nvPr/>
        </p:nvPicPr>
        <p:blipFill rotWithShape="1">
          <a:blip r:embed="rId7">
            <a:alphaModFix/>
          </a:blip>
          <a:srcRect b="0" l="0" r="0" t="0"/>
          <a:stretch/>
        </p:blipFill>
        <p:spPr>
          <a:xfrm>
            <a:off x="2360645" y="3133019"/>
            <a:ext cx="1291639" cy="1375830"/>
          </a:xfrm>
          <a:prstGeom prst="rect">
            <a:avLst/>
          </a:prstGeom>
          <a:noFill/>
          <a:ln>
            <a:noFill/>
          </a:ln>
        </p:spPr>
      </p:pic>
      <p:sp>
        <p:nvSpPr>
          <p:cNvPr id="160" name="Google Shape;160;p22"/>
          <p:cNvSpPr/>
          <p:nvPr/>
        </p:nvSpPr>
        <p:spPr>
          <a:xfrm>
            <a:off x="2327074" y="4638475"/>
            <a:ext cx="7351500" cy="1464000"/>
          </a:xfrm>
          <a:prstGeom prst="roundRect">
            <a:avLst>
              <a:gd fmla="val 16667" name="adj"/>
            </a:avLst>
          </a:prstGeom>
          <a:solidFill>
            <a:srgbClr val="FFFFFF"/>
          </a:solidFill>
          <a:ln cap="flat" cmpd="sng" w="25400">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500" u="none" cap="none" strike="noStrike">
                <a:solidFill>
                  <a:srgbClr val="000000"/>
                </a:solidFill>
                <a:latin typeface="Times New Roman"/>
                <a:ea typeface="Times New Roman"/>
                <a:cs typeface="Times New Roman"/>
                <a:sym typeface="Times New Roman"/>
              </a:rPr>
              <a:t>Dika Putri </a:t>
            </a:r>
            <a:r>
              <a:rPr b="1" lang="en-US" sz="1500">
                <a:solidFill>
                  <a:srgbClr val="000000"/>
                </a:solidFill>
                <a:latin typeface="Times New Roman"/>
                <a:ea typeface="Times New Roman"/>
                <a:cs typeface="Times New Roman"/>
                <a:sym typeface="Times New Roman"/>
              </a:rPr>
              <a:t>Metalica</a:t>
            </a:r>
            <a:r>
              <a:rPr i="0" lang="en-US" sz="1500" u="none" cap="none" strike="noStrike">
                <a:solidFill>
                  <a:srgbClr val="000000"/>
                </a:solidFill>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500" u="none" cap="none" strike="noStrike">
                <a:solidFill>
                  <a:srgbClr val="000000"/>
                </a:solidFill>
                <a:latin typeface="Times New Roman"/>
                <a:ea typeface="Times New Roman"/>
                <a:cs typeface="Times New Roman"/>
                <a:sym typeface="Times New Roman"/>
              </a:rPr>
              <a:t>IT Developer at </a:t>
            </a:r>
            <a:r>
              <a:rPr b="1" i="0" lang="en-US" sz="1500" u="none" cap="none" strike="noStrike">
                <a:solidFill>
                  <a:srgbClr val="000000"/>
                </a:solidFill>
                <a:latin typeface="Times New Roman"/>
                <a:ea typeface="Times New Roman"/>
                <a:cs typeface="Times New Roman"/>
                <a:sym typeface="Times New Roman"/>
              </a:rPr>
              <a:t>PT. </a:t>
            </a:r>
            <a:r>
              <a:rPr b="1" lang="en-US" sz="1500">
                <a:solidFill>
                  <a:srgbClr val="000000"/>
                </a:solidFill>
                <a:latin typeface="Times New Roman"/>
                <a:ea typeface="Times New Roman"/>
                <a:cs typeface="Times New Roman"/>
                <a:sym typeface="Times New Roman"/>
              </a:rPr>
              <a:t>GED Lintas Indonesia</a:t>
            </a:r>
            <a:endParaRPr sz="15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500" u="none" cap="none" strike="noStrike">
                <a:solidFill>
                  <a:srgbClr val="000000"/>
                </a:solidFill>
                <a:latin typeface="Times New Roman"/>
                <a:ea typeface="Times New Roman"/>
                <a:cs typeface="Times New Roman"/>
                <a:sym typeface="Times New Roman"/>
              </a:rPr>
              <a:t>Master of </a:t>
            </a:r>
            <a:r>
              <a:rPr lang="en-US" sz="1500">
                <a:solidFill>
                  <a:srgbClr val="000000"/>
                </a:solidFill>
                <a:latin typeface="Times New Roman"/>
                <a:ea typeface="Times New Roman"/>
                <a:cs typeface="Times New Roman"/>
                <a:sym typeface="Times New Roman"/>
              </a:rPr>
              <a:t>Computer </a:t>
            </a:r>
            <a:r>
              <a:rPr i="0" lang="en-US" sz="1500" u="none" cap="none" strike="noStrike">
                <a:solidFill>
                  <a:srgbClr val="000000"/>
                </a:solidFill>
                <a:latin typeface="Times New Roman"/>
                <a:ea typeface="Times New Roman"/>
                <a:cs typeface="Times New Roman"/>
                <a:sym typeface="Times New Roman"/>
              </a:rPr>
              <a:t>Science at Universitas Nusa Mandiri</a:t>
            </a:r>
            <a:endParaRPr i="0" sz="15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500">
                <a:solidFill>
                  <a:srgbClr val="000000"/>
                </a:solidFill>
                <a:latin typeface="Times New Roman"/>
                <a:ea typeface="Times New Roman"/>
                <a:cs typeface="Times New Roman"/>
                <a:sym typeface="Times New Roman"/>
              </a:rPr>
              <a:t>Bachelor</a:t>
            </a:r>
            <a:r>
              <a:rPr i="0" lang="en-US" sz="1500" u="none" cap="none" strike="noStrike">
                <a:solidFill>
                  <a:srgbClr val="000000"/>
                </a:solidFill>
                <a:latin typeface="Times New Roman"/>
                <a:ea typeface="Times New Roman"/>
                <a:cs typeface="Times New Roman"/>
                <a:sym typeface="Times New Roman"/>
              </a:rPr>
              <a:t> of Computer Science STMIK Nusa Mandiri</a:t>
            </a:r>
            <a:endParaRPr i="0" sz="15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500">
                <a:solidFill>
                  <a:srgbClr val="000000"/>
                </a:solidFill>
                <a:latin typeface="Times New Roman"/>
                <a:ea typeface="Times New Roman"/>
                <a:cs typeface="Times New Roman"/>
                <a:sym typeface="Times New Roman"/>
              </a:rPr>
              <a:t>Instagram @dika_putrim</a:t>
            </a:r>
            <a:endParaRPr sz="1500">
              <a:solidFill>
                <a:srgbClr val="000000"/>
              </a:solidFill>
              <a:latin typeface="Times New Roman"/>
              <a:ea typeface="Times New Roman"/>
              <a:cs typeface="Times New Roman"/>
              <a:sym typeface="Times New Roman"/>
            </a:endParaRPr>
          </a:p>
        </p:txBody>
      </p:sp>
      <p:pic>
        <p:nvPicPr>
          <p:cNvPr id="161" name="Google Shape;161;p22"/>
          <p:cNvPicPr preferRelativeResize="0"/>
          <p:nvPr/>
        </p:nvPicPr>
        <p:blipFill rotWithShape="1">
          <a:blip r:embed="rId8">
            <a:alphaModFix/>
          </a:blip>
          <a:srcRect b="0" l="0" r="0" t="9272"/>
          <a:stretch/>
        </p:blipFill>
        <p:spPr>
          <a:xfrm>
            <a:off x="9821750" y="4638475"/>
            <a:ext cx="1151292" cy="1464000"/>
          </a:xfrm>
          <a:prstGeom prst="rect">
            <a:avLst/>
          </a:prstGeom>
          <a:noFill/>
          <a:ln>
            <a:noFill/>
          </a:ln>
        </p:spPr>
      </p:pic>
      <p:sp>
        <p:nvSpPr>
          <p:cNvPr id="162" name="Google Shape;162;p22"/>
          <p:cNvSpPr/>
          <p:nvPr/>
        </p:nvSpPr>
        <p:spPr>
          <a:xfrm>
            <a:off x="3765025" y="3159275"/>
            <a:ext cx="6995700" cy="1323300"/>
          </a:xfrm>
          <a:prstGeom prst="roundRect">
            <a:avLst>
              <a:gd fmla="val 16667" name="adj"/>
            </a:avLst>
          </a:prstGeom>
          <a:solidFill>
            <a:srgbClr val="FFFFFF"/>
          </a:solidFill>
          <a:ln cap="flat" cmpd="sng" w="25400">
            <a:solidFill>
              <a:srgbClr val="5B9BD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500" u="none" cap="none" strike="noStrike">
                <a:solidFill>
                  <a:srgbClr val="000000"/>
                </a:solidFill>
                <a:latin typeface="Times New Roman"/>
                <a:ea typeface="Times New Roman"/>
                <a:cs typeface="Times New Roman"/>
                <a:sym typeface="Times New Roman"/>
              </a:rPr>
              <a:t>Muhamad Ali</a:t>
            </a:r>
            <a:r>
              <a:rPr i="0" lang="en-US" sz="1500" u="none" cap="none" strike="noStrike">
                <a:solidFill>
                  <a:srgbClr val="000000"/>
                </a:solidFill>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500" u="none" cap="none" strike="noStrike">
                <a:solidFill>
                  <a:srgbClr val="000000"/>
                </a:solidFill>
                <a:latin typeface="Times New Roman"/>
                <a:ea typeface="Times New Roman"/>
                <a:cs typeface="Times New Roman"/>
                <a:sym typeface="Times New Roman"/>
              </a:rPr>
              <a:t>IT Developer &amp; Data Science SPV at </a:t>
            </a:r>
            <a:r>
              <a:rPr b="1" i="0" lang="en-US" sz="1500" u="none" cap="none" strike="noStrike">
                <a:solidFill>
                  <a:srgbClr val="000000"/>
                </a:solidFill>
                <a:latin typeface="Times New Roman"/>
                <a:ea typeface="Times New Roman"/>
                <a:cs typeface="Times New Roman"/>
                <a:sym typeface="Times New Roman"/>
              </a:rPr>
              <a:t>Wingstop Indonesia</a:t>
            </a:r>
            <a:endParaRPr sz="15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500" u="none" cap="none" strike="noStrike">
                <a:solidFill>
                  <a:srgbClr val="000000"/>
                </a:solidFill>
                <a:latin typeface="Times New Roman"/>
                <a:ea typeface="Times New Roman"/>
                <a:cs typeface="Times New Roman"/>
                <a:sym typeface="Times New Roman"/>
              </a:rPr>
              <a:t>Master of Data Science for </a:t>
            </a:r>
            <a:r>
              <a:rPr lang="en-US" sz="1500">
                <a:solidFill>
                  <a:srgbClr val="000000"/>
                </a:solidFill>
                <a:latin typeface="Times New Roman"/>
                <a:ea typeface="Times New Roman"/>
                <a:cs typeface="Times New Roman"/>
                <a:sym typeface="Times New Roman"/>
              </a:rPr>
              <a:t>Business</a:t>
            </a:r>
            <a:r>
              <a:rPr i="0" lang="en-US" sz="1500" u="none" cap="none" strike="noStrike">
                <a:solidFill>
                  <a:srgbClr val="000000"/>
                </a:solidFill>
                <a:latin typeface="Times New Roman"/>
                <a:ea typeface="Times New Roman"/>
                <a:cs typeface="Times New Roman"/>
                <a:sym typeface="Times New Roman"/>
              </a:rPr>
              <a:t> Utel Universidad at Mexico</a:t>
            </a:r>
            <a:endParaRPr sz="15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500">
                <a:solidFill>
                  <a:srgbClr val="000000"/>
                </a:solidFill>
                <a:latin typeface="Times New Roman"/>
                <a:ea typeface="Times New Roman"/>
                <a:cs typeface="Times New Roman"/>
                <a:sym typeface="Times New Roman"/>
              </a:rPr>
              <a:t>Bachelor</a:t>
            </a:r>
            <a:r>
              <a:rPr i="0" lang="en-US" sz="1500" u="none" cap="none" strike="noStrike">
                <a:solidFill>
                  <a:srgbClr val="000000"/>
                </a:solidFill>
                <a:latin typeface="Times New Roman"/>
                <a:ea typeface="Times New Roman"/>
                <a:cs typeface="Times New Roman"/>
                <a:sym typeface="Times New Roman"/>
              </a:rPr>
              <a:t> of Computer Science STMIK Nusa Mandiri</a:t>
            </a:r>
            <a:endParaRPr i="0" sz="15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i="0" lang="en-US" sz="1500" u="none" cap="none" strike="noStrike">
                <a:solidFill>
                  <a:srgbClr val="000000"/>
                </a:solidFill>
                <a:latin typeface="Times New Roman"/>
                <a:ea typeface="Times New Roman"/>
                <a:cs typeface="Times New Roman"/>
                <a:sym typeface="Times New Roman"/>
              </a:rPr>
              <a:t>Instagram @ngodingyo</a:t>
            </a:r>
            <a:endParaRPr i="0" sz="15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3"/>
          <p:cNvPicPr preferRelativeResize="0"/>
          <p:nvPr/>
        </p:nvPicPr>
        <p:blipFill rotWithShape="1">
          <a:blip r:embed="rId3">
            <a:alphaModFix/>
          </a:blip>
          <a:srcRect b="0" l="0" r="0" t="0"/>
          <a:stretch/>
        </p:blipFill>
        <p:spPr>
          <a:xfrm flipH="1" rot="8100000">
            <a:off x="631439" y="-902744"/>
            <a:ext cx="4587551" cy="2676072"/>
          </a:xfrm>
          <a:prstGeom prst="rect">
            <a:avLst/>
          </a:prstGeom>
          <a:noFill/>
          <a:ln>
            <a:noFill/>
          </a:ln>
        </p:spPr>
      </p:pic>
      <p:pic>
        <p:nvPicPr>
          <p:cNvPr id="168" name="Google Shape;168;p23"/>
          <p:cNvPicPr preferRelativeResize="0"/>
          <p:nvPr/>
        </p:nvPicPr>
        <p:blipFill rotWithShape="1">
          <a:blip r:embed="rId3">
            <a:alphaModFix/>
          </a:blip>
          <a:srcRect b="0" l="0" r="0" t="0"/>
          <a:stretch/>
        </p:blipFill>
        <p:spPr>
          <a:xfrm rot="2700000">
            <a:off x="98057" y="4520895"/>
            <a:ext cx="4587551" cy="2676072"/>
          </a:xfrm>
          <a:prstGeom prst="rect">
            <a:avLst/>
          </a:prstGeom>
          <a:noFill/>
          <a:ln>
            <a:noFill/>
          </a:ln>
        </p:spPr>
      </p:pic>
      <p:pic>
        <p:nvPicPr>
          <p:cNvPr id="169" name="Google Shape;169;p23"/>
          <p:cNvPicPr preferRelativeResize="0"/>
          <p:nvPr/>
        </p:nvPicPr>
        <p:blipFill rotWithShape="1">
          <a:blip r:embed="rId4">
            <a:alphaModFix/>
          </a:blip>
          <a:srcRect b="0" l="0" r="0" t="0"/>
          <a:stretch/>
        </p:blipFill>
        <p:spPr>
          <a:xfrm>
            <a:off x="10921163" y="262406"/>
            <a:ext cx="913702" cy="961323"/>
          </a:xfrm>
          <a:prstGeom prst="rect">
            <a:avLst/>
          </a:prstGeom>
          <a:noFill/>
          <a:ln>
            <a:noFill/>
          </a:ln>
        </p:spPr>
      </p:pic>
      <p:pic>
        <p:nvPicPr>
          <p:cNvPr id="170" name="Google Shape;170;p23"/>
          <p:cNvPicPr preferRelativeResize="0"/>
          <p:nvPr/>
        </p:nvPicPr>
        <p:blipFill rotWithShape="1">
          <a:blip r:embed="rId5">
            <a:alphaModFix/>
          </a:blip>
          <a:srcRect b="0" l="0" r="0" t="0"/>
          <a:stretch/>
        </p:blipFill>
        <p:spPr>
          <a:xfrm>
            <a:off x="0" y="-2"/>
            <a:ext cx="2247900" cy="6858000"/>
          </a:xfrm>
          <a:prstGeom prst="rect">
            <a:avLst/>
          </a:prstGeom>
          <a:noFill/>
          <a:ln>
            <a:noFill/>
          </a:ln>
        </p:spPr>
      </p:pic>
      <p:pic>
        <p:nvPicPr>
          <p:cNvPr id="171" name="Google Shape;171;p23"/>
          <p:cNvPicPr preferRelativeResize="0"/>
          <p:nvPr/>
        </p:nvPicPr>
        <p:blipFill rotWithShape="1">
          <a:blip r:embed="rId6">
            <a:alphaModFix/>
          </a:blip>
          <a:srcRect b="0" l="0" r="0" t="0"/>
          <a:stretch/>
        </p:blipFill>
        <p:spPr>
          <a:xfrm flipH="1" rot="10800000">
            <a:off x="9496788" y="6291570"/>
            <a:ext cx="2695212" cy="584966"/>
          </a:xfrm>
          <a:prstGeom prst="rect">
            <a:avLst/>
          </a:prstGeom>
          <a:noFill/>
          <a:ln>
            <a:noFill/>
          </a:ln>
        </p:spPr>
      </p:pic>
      <p:sp>
        <p:nvSpPr>
          <p:cNvPr id="172" name="Google Shape;172;p23"/>
          <p:cNvSpPr txBox="1"/>
          <p:nvPr/>
        </p:nvSpPr>
        <p:spPr>
          <a:xfrm>
            <a:off x="2424147" y="6428699"/>
            <a:ext cx="583241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sp>
        <p:nvSpPr>
          <p:cNvPr id="173" name="Google Shape;173;p23"/>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74" name="Google Shape;174;p23"/>
          <p:cNvSpPr/>
          <p:nvPr/>
        </p:nvSpPr>
        <p:spPr>
          <a:xfrm>
            <a:off x="2213025" y="1065775"/>
            <a:ext cx="8514300" cy="24390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rPr i="0" lang="en-US" sz="2000" u="none" cap="none" strike="noStrike">
                <a:solidFill>
                  <a:schemeClr val="dk1"/>
                </a:solidFill>
                <a:latin typeface="Times New Roman"/>
                <a:ea typeface="Times New Roman"/>
                <a:cs typeface="Times New Roman"/>
                <a:sym typeface="Times New Roman"/>
              </a:rPr>
              <a:t>AI menjadi </a:t>
            </a:r>
            <a:r>
              <a:rPr lang="en-US" sz="2000">
                <a:solidFill>
                  <a:schemeClr val="dk1"/>
                </a:solidFill>
                <a:latin typeface="Times New Roman"/>
                <a:ea typeface="Times New Roman"/>
                <a:cs typeface="Times New Roman"/>
                <a:sym typeface="Times New Roman"/>
              </a:rPr>
              <a:t>keilmuan</a:t>
            </a:r>
            <a:r>
              <a:rPr i="0" lang="en-US" sz="2000" u="none" cap="none" strike="noStrike">
                <a:solidFill>
                  <a:schemeClr val="dk1"/>
                </a:solidFill>
                <a:latin typeface="Times New Roman"/>
                <a:ea typeface="Times New Roman"/>
                <a:cs typeface="Times New Roman"/>
                <a:sym typeface="Times New Roman"/>
              </a:rPr>
              <a:t> yang paling banyak dibicarakan </a:t>
            </a:r>
            <a:r>
              <a:rPr lang="en-US" sz="2000">
                <a:solidFill>
                  <a:schemeClr val="dk1"/>
                </a:solidFill>
                <a:latin typeface="Times New Roman"/>
                <a:ea typeface="Times New Roman"/>
                <a:cs typeface="Times New Roman"/>
                <a:sym typeface="Times New Roman"/>
              </a:rPr>
              <a:t>di dunia</a:t>
            </a:r>
            <a:r>
              <a:rPr i="0" lang="en-US" sz="2000" u="none" cap="none" strike="noStrike">
                <a:solidFill>
                  <a:schemeClr val="dk1"/>
                </a:solidFill>
                <a:latin typeface="Times New Roman"/>
                <a:ea typeface="Times New Roman"/>
                <a:cs typeface="Times New Roman"/>
                <a:sym typeface="Times New Roman"/>
              </a:rPr>
              <a:t> kerja maupun akademisi, namun akan menjadi menarik apabila domain ini dikolaborasikan dengan bidang </a:t>
            </a:r>
            <a:r>
              <a:rPr i="1" lang="en-US" sz="2000" u="none" cap="none" strike="noStrike">
                <a:solidFill>
                  <a:schemeClr val="dk1"/>
                </a:solidFill>
                <a:latin typeface="Times New Roman"/>
                <a:ea typeface="Times New Roman"/>
                <a:cs typeface="Times New Roman"/>
                <a:sym typeface="Times New Roman"/>
              </a:rPr>
              <a:t>cyber security</a:t>
            </a:r>
            <a:r>
              <a:rPr i="0" lang="en-US" sz="2000" u="none" cap="none" strike="noStrike">
                <a:solidFill>
                  <a:schemeClr val="dk1"/>
                </a:solidFill>
                <a:latin typeface="Times New Roman"/>
                <a:ea typeface="Times New Roman"/>
                <a:cs typeface="Times New Roman"/>
                <a:sym typeface="Times New Roman"/>
              </a:rPr>
              <a:t>. Dalam pro</a:t>
            </a:r>
            <a:r>
              <a:rPr lang="en-US" sz="2000">
                <a:solidFill>
                  <a:schemeClr val="dk1"/>
                </a:solidFill>
                <a:latin typeface="Times New Roman"/>
                <a:ea typeface="Times New Roman"/>
                <a:cs typeface="Times New Roman"/>
                <a:sym typeface="Times New Roman"/>
              </a:rPr>
              <a:t>y</a:t>
            </a:r>
            <a:r>
              <a:rPr i="0" lang="en-US" sz="2000" u="none" cap="none" strike="noStrike">
                <a:solidFill>
                  <a:schemeClr val="dk1"/>
                </a:solidFill>
                <a:latin typeface="Times New Roman"/>
                <a:ea typeface="Times New Roman"/>
                <a:cs typeface="Times New Roman"/>
                <a:sym typeface="Times New Roman"/>
              </a:rPr>
              <a:t>ek ini akan mencoba menjawab bagaimana peranan data </a:t>
            </a:r>
            <a:r>
              <a:rPr i="1" lang="en-US" sz="2000" u="none" cap="none" strike="noStrike">
                <a:solidFill>
                  <a:schemeClr val="dk1"/>
                </a:solidFill>
                <a:latin typeface="Times New Roman"/>
                <a:ea typeface="Times New Roman"/>
                <a:cs typeface="Times New Roman"/>
                <a:sym typeface="Times New Roman"/>
              </a:rPr>
              <a:t>science </a:t>
            </a:r>
            <a:r>
              <a:rPr i="0" lang="en-US" sz="2000" u="none" cap="none" strike="noStrike">
                <a:solidFill>
                  <a:schemeClr val="dk1"/>
                </a:solidFill>
                <a:latin typeface="Times New Roman"/>
                <a:ea typeface="Times New Roman"/>
                <a:cs typeface="Times New Roman"/>
                <a:sym typeface="Times New Roman"/>
              </a:rPr>
              <a:t>dan AI  untuk membantu memperkuat keamanan sistem. Pada </a:t>
            </a:r>
            <a:r>
              <a:rPr lang="en-US" sz="2000">
                <a:solidFill>
                  <a:schemeClr val="dk1"/>
                </a:solidFill>
                <a:latin typeface="Times New Roman"/>
                <a:ea typeface="Times New Roman"/>
                <a:cs typeface="Times New Roman"/>
                <a:sym typeface="Times New Roman"/>
              </a:rPr>
              <a:t>proyek </a:t>
            </a:r>
            <a:r>
              <a:rPr i="0" lang="en-US" sz="2000" u="none" cap="none" strike="noStrike">
                <a:solidFill>
                  <a:schemeClr val="dk1"/>
                </a:solidFill>
                <a:latin typeface="Times New Roman"/>
                <a:ea typeface="Times New Roman"/>
                <a:cs typeface="Times New Roman"/>
                <a:sym typeface="Times New Roman"/>
              </a:rPr>
              <a:t>ini akan berfokus pada </a:t>
            </a:r>
            <a:r>
              <a:rPr i="1" lang="en-US" sz="2000" u="none" cap="none" strike="noStrike">
                <a:solidFill>
                  <a:schemeClr val="dk1"/>
                </a:solidFill>
                <a:latin typeface="Times New Roman"/>
                <a:ea typeface="Times New Roman"/>
                <a:cs typeface="Times New Roman"/>
                <a:sym typeface="Times New Roman"/>
              </a:rPr>
              <a:t>SQLi Injection</a:t>
            </a:r>
            <a:r>
              <a:rPr i="0" lang="en-US" sz="2000" u="none" cap="none" strike="noStrike">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CMDI</a:t>
            </a:r>
            <a:r>
              <a:rPr i="0" lang="en-US" sz="2000" u="none" cap="none" strike="noStrike">
                <a:solidFill>
                  <a:schemeClr val="dk1"/>
                </a:solidFill>
                <a:latin typeface="Times New Roman"/>
                <a:ea typeface="Times New Roman"/>
                <a:cs typeface="Times New Roman"/>
                <a:sym typeface="Times New Roman"/>
              </a:rPr>
              <a:t>, </a:t>
            </a:r>
            <a:r>
              <a:rPr i="1" lang="en-US" sz="2000">
                <a:solidFill>
                  <a:schemeClr val="dk1"/>
                </a:solidFill>
                <a:latin typeface="Times New Roman"/>
                <a:ea typeface="Times New Roman"/>
                <a:cs typeface="Times New Roman"/>
                <a:sym typeface="Times New Roman"/>
              </a:rPr>
              <a:t>Path Traversal</a:t>
            </a:r>
            <a:r>
              <a:rPr i="1" lang="en-US" sz="2000" u="none" cap="none" strike="noStrike">
                <a:solidFill>
                  <a:schemeClr val="dk1"/>
                </a:solidFill>
                <a:latin typeface="Times New Roman"/>
                <a:ea typeface="Times New Roman"/>
                <a:cs typeface="Times New Roman"/>
                <a:sym typeface="Times New Roman"/>
              </a:rPr>
              <a:t> </a:t>
            </a:r>
            <a:r>
              <a:rPr i="0" lang="en-US" sz="2000" u="none" cap="none" strike="noStrike">
                <a:solidFill>
                  <a:schemeClr val="dk1"/>
                </a:solidFill>
                <a:latin typeface="Times New Roman"/>
                <a:ea typeface="Times New Roman"/>
                <a:cs typeface="Times New Roman"/>
                <a:sym typeface="Times New Roman"/>
              </a:rPr>
              <a:t>dan </a:t>
            </a:r>
            <a:r>
              <a:rPr i="1" lang="en-US" sz="2000" u="none" cap="none" strike="noStrike">
                <a:solidFill>
                  <a:schemeClr val="dk1"/>
                </a:solidFill>
                <a:latin typeface="Times New Roman"/>
                <a:ea typeface="Times New Roman"/>
                <a:cs typeface="Times New Roman"/>
                <a:sym typeface="Times New Roman"/>
              </a:rPr>
              <a:t>XSS Attack.</a:t>
            </a:r>
            <a:endParaRPr i="1" sz="20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S</a:t>
            </a:r>
            <a:r>
              <a:rPr i="0" lang="en-US" sz="2000" u="none" cap="none" strike="noStrike">
                <a:solidFill>
                  <a:schemeClr val="dk1"/>
                </a:solidFill>
                <a:latin typeface="Times New Roman"/>
                <a:ea typeface="Times New Roman"/>
                <a:cs typeface="Times New Roman"/>
                <a:sym typeface="Times New Roman"/>
              </a:rPr>
              <a:t>erangan jenis </a:t>
            </a:r>
            <a:r>
              <a:rPr lang="en-US" sz="2000">
                <a:solidFill>
                  <a:schemeClr val="dk1"/>
                </a:solidFill>
                <a:latin typeface="Times New Roman"/>
                <a:ea typeface="Times New Roman"/>
                <a:cs typeface="Times New Roman"/>
                <a:sym typeface="Times New Roman"/>
              </a:rPr>
              <a:t>tersebut</a:t>
            </a:r>
            <a:r>
              <a:rPr i="0" lang="en-US" sz="2000" u="none" cap="none" strike="noStrike">
                <a:solidFill>
                  <a:schemeClr val="dk1"/>
                </a:solidFill>
                <a:latin typeface="Times New Roman"/>
                <a:ea typeface="Times New Roman"/>
                <a:cs typeface="Times New Roman"/>
                <a:sym typeface="Times New Roman"/>
              </a:rPr>
              <a:t> sangat sering terjadi pada website di Indonesia.</a:t>
            </a:r>
            <a:endParaRPr sz="2000">
              <a:latin typeface="Times New Roman"/>
              <a:ea typeface="Times New Roman"/>
              <a:cs typeface="Times New Roman"/>
              <a:sym typeface="Times New Roman"/>
            </a:endParaRPr>
          </a:p>
        </p:txBody>
      </p:sp>
      <p:pic>
        <p:nvPicPr>
          <p:cNvPr descr="Team Work Vector Illustration Png Download - Team Work Png, Transparent Png  , Transparent Png Image - PNGitem" id="175" name="Google Shape;175;p23"/>
          <p:cNvPicPr preferRelativeResize="0"/>
          <p:nvPr/>
        </p:nvPicPr>
        <p:blipFill rotWithShape="1">
          <a:blip r:embed="rId7">
            <a:alphaModFix/>
          </a:blip>
          <a:srcRect b="0" l="0" r="0" t="0"/>
          <a:stretch/>
        </p:blipFill>
        <p:spPr>
          <a:xfrm>
            <a:off x="4959899" y="3634438"/>
            <a:ext cx="3399851" cy="2664588"/>
          </a:xfrm>
          <a:prstGeom prst="rect">
            <a:avLst/>
          </a:prstGeom>
          <a:noFill/>
          <a:ln>
            <a:noFill/>
          </a:ln>
        </p:spPr>
      </p:pic>
      <p:sp>
        <p:nvSpPr>
          <p:cNvPr id="176" name="Google Shape;176;p23"/>
          <p:cNvSpPr txBox="1"/>
          <p:nvPr/>
        </p:nvSpPr>
        <p:spPr>
          <a:xfrm>
            <a:off x="2213025" y="70175"/>
            <a:ext cx="8514300" cy="624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n-US" sz="3800">
                <a:solidFill>
                  <a:srgbClr val="002060"/>
                </a:solidFill>
                <a:latin typeface="Times New Roman"/>
                <a:ea typeface="Times New Roman"/>
                <a:cs typeface="Times New Roman"/>
                <a:sym typeface="Times New Roman"/>
              </a:rPr>
              <a:t>Pendahuluan</a:t>
            </a:r>
            <a:endParaRPr b="1" sz="2000">
              <a:solidFill>
                <a:srgbClr val="00206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5"/>
          <p:cNvPicPr preferRelativeResize="0"/>
          <p:nvPr/>
        </p:nvPicPr>
        <p:blipFill rotWithShape="1">
          <a:blip r:embed="rId3">
            <a:alphaModFix/>
          </a:blip>
          <a:srcRect b="0" l="0" r="0" t="0"/>
          <a:stretch/>
        </p:blipFill>
        <p:spPr>
          <a:xfrm flipH="1" rot="8100000">
            <a:off x="631439" y="-902744"/>
            <a:ext cx="4587551" cy="2676072"/>
          </a:xfrm>
          <a:prstGeom prst="rect">
            <a:avLst/>
          </a:prstGeom>
          <a:noFill/>
          <a:ln>
            <a:noFill/>
          </a:ln>
        </p:spPr>
      </p:pic>
      <p:pic>
        <p:nvPicPr>
          <p:cNvPr id="182" name="Google Shape;182;p5"/>
          <p:cNvPicPr preferRelativeResize="0"/>
          <p:nvPr/>
        </p:nvPicPr>
        <p:blipFill rotWithShape="1">
          <a:blip r:embed="rId3">
            <a:alphaModFix/>
          </a:blip>
          <a:srcRect b="0" l="0" r="0" t="0"/>
          <a:stretch/>
        </p:blipFill>
        <p:spPr>
          <a:xfrm rot="2700000">
            <a:off x="98057" y="4520895"/>
            <a:ext cx="4587551" cy="2676072"/>
          </a:xfrm>
          <a:prstGeom prst="rect">
            <a:avLst/>
          </a:prstGeom>
          <a:noFill/>
          <a:ln>
            <a:noFill/>
          </a:ln>
        </p:spPr>
      </p:pic>
      <p:pic>
        <p:nvPicPr>
          <p:cNvPr id="183" name="Google Shape;183;p5"/>
          <p:cNvPicPr preferRelativeResize="0"/>
          <p:nvPr/>
        </p:nvPicPr>
        <p:blipFill rotWithShape="1">
          <a:blip r:embed="rId4">
            <a:alphaModFix/>
          </a:blip>
          <a:srcRect b="0" l="0" r="0" t="0"/>
          <a:stretch/>
        </p:blipFill>
        <p:spPr>
          <a:xfrm>
            <a:off x="10921163" y="262406"/>
            <a:ext cx="913702" cy="961323"/>
          </a:xfrm>
          <a:prstGeom prst="rect">
            <a:avLst/>
          </a:prstGeom>
          <a:noFill/>
          <a:ln>
            <a:noFill/>
          </a:ln>
        </p:spPr>
      </p:pic>
      <p:pic>
        <p:nvPicPr>
          <p:cNvPr id="184" name="Google Shape;184;p5"/>
          <p:cNvPicPr preferRelativeResize="0"/>
          <p:nvPr/>
        </p:nvPicPr>
        <p:blipFill rotWithShape="1">
          <a:blip r:embed="rId5">
            <a:alphaModFix/>
          </a:blip>
          <a:srcRect b="0" l="0" r="0" t="0"/>
          <a:stretch/>
        </p:blipFill>
        <p:spPr>
          <a:xfrm>
            <a:off x="0" y="-2"/>
            <a:ext cx="2247900" cy="6858000"/>
          </a:xfrm>
          <a:prstGeom prst="rect">
            <a:avLst/>
          </a:prstGeom>
          <a:noFill/>
          <a:ln>
            <a:noFill/>
          </a:ln>
        </p:spPr>
      </p:pic>
      <p:pic>
        <p:nvPicPr>
          <p:cNvPr id="185" name="Google Shape;185;p5"/>
          <p:cNvPicPr preferRelativeResize="0"/>
          <p:nvPr/>
        </p:nvPicPr>
        <p:blipFill rotWithShape="1">
          <a:blip r:embed="rId6">
            <a:alphaModFix/>
          </a:blip>
          <a:srcRect b="0" l="0" r="0" t="0"/>
          <a:stretch/>
        </p:blipFill>
        <p:spPr>
          <a:xfrm flipH="1" rot="10800000">
            <a:off x="9496788" y="6291570"/>
            <a:ext cx="2695212" cy="584966"/>
          </a:xfrm>
          <a:prstGeom prst="rect">
            <a:avLst/>
          </a:prstGeom>
          <a:noFill/>
          <a:ln>
            <a:noFill/>
          </a:ln>
        </p:spPr>
      </p:pic>
      <p:sp>
        <p:nvSpPr>
          <p:cNvPr id="186" name="Google Shape;186;p5"/>
          <p:cNvSpPr txBox="1"/>
          <p:nvPr/>
        </p:nvSpPr>
        <p:spPr>
          <a:xfrm>
            <a:off x="2424147" y="6428699"/>
            <a:ext cx="583241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187" name="Google Shape;187;p5"/>
          <p:cNvPicPr preferRelativeResize="0"/>
          <p:nvPr/>
        </p:nvPicPr>
        <p:blipFill rotWithShape="1">
          <a:blip r:embed="rId7">
            <a:alphaModFix/>
          </a:blip>
          <a:srcRect b="0" l="0" r="0" t="0"/>
          <a:stretch/>
        </p:blipFill>
        <p:spPr>
          <a:xfrm>
            <a:off x="2477446" y="4342642"/>
            <a:ext cx="509943" cy="685947"/>
          </a:xfrm>
          <a:prstGeom prst="rect">
            <a:avLst/>
          </a:prstGeom>
          <a:noFill/>
          <a:ln>
            <a:noFill/>
          </a:ln>
        </p:spPr>
      </p:pic>
      <p:pic>
        <p:nvPicPr>
          <p:cNvPr id="188" name="Google Shape;188;p5"/>
          <p:cNvPicPr preferRelativeResize="0"/>
          <p:nvPr/>
        </p:nvPicPr>
        <p:blipFill rotWithShape="1">
          <a:blip r:embed="rId8">
            <a:alphaModFix/>
          </a:blip>
          <a:srcRect b="0" l="0" r="0" t="0"/>
          <a:stretch/>
        </p:blipFill>
        <p:spPr>
          <a:xfrm>
            <a:off x="6430290" y="4177144"/>
            <a:ext cx="805589" cy="685947"/>
          </a:xfrm>
          <a:prstGeom prst="rect">
            <a:avLst/>
          </a:prstGeom>
          <a:noFill/>
          <a:ln>
            <a:noFill/>
          </a:ln>
        </p:spPr>
      </p:pic>
      <p:cxnSp>
        <p:nvCxnSpPr>
          <p:cNvPr id="189" name="Google Shape;189;p5"/>
          <p:cNvCxnSpPr/>
          <p:nvPr/>
        </p:nvCxnSpPr>
        <p:spPr>
          <a:xfrm>
            <a:off x="3130139" y="4639099"/>
            <a:ext cx="1189999" cy="0"/>
          </a:xfrm>
          <a:prstGeom prst="straightConnector1">
            <a:avLst/>
          </a:prstGeom>
          <a:noFill/>
          <a:ln cap="flat" cmpd="sng" w="12700">
            <a:solidFill>
              <a:schemeClr val="dk1"/>
            </a:solidFill>
            <a:prstDash val="solid"/>
            <a:round/>
            <a:headEnd len="sm" w="sm" type="none"/>
            <a:tailEnd len="med" w="med" type="triangle"/>
          </a:ln>
        </p:spPr>
      </p:cxnSp>
      <p:sp>
        <p:nvSpPr>
          <p:cNvPr id="190" name="Google Shape;190;p5"/>
          <p:cNvSpPr txBox="1"/>
          <p:nvPr/>
        </p:nvSpPr>
        <p:spPr>
          <a:xfrm>
            <a:off x="2277353" y="4062207"/>
            <a:ext cx="1112268"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lang="en-US" sz="1200">
                <a:latin typeface="Comic Sans MS"/>
                <a:ea typeface="Comic Sans MS"/>
                <a:cs typeface="Comic Sans MS"/>
                <a:sym typeface="Comic Sans MS"/>
              </a:rPr>
              <a:t>Anonymous</a:t>
            </a:r>
            <a:endParaRPr b="1" i="0" sz="1200" u="none" cap="none" strike="noStrike">
              <a:solidFill>
                <a:srgbClr val="000000"/>
              </a:solidFill>
              <a:latin typeface="Comic Sans MS"/>
              <a:ea typeface="Comic Sans MS"/>
              <a:cs typeface="Comic Sans MS"/>
              <a:sym typeface="Comic Sans MS"/>
            </a:endParaRPr>
          </a:p>
        </p:txBody>
      </p:sp>
      <p:sp>
        <p:nvSpPr>
          <p:cNvPr id="191" name="Google Shape;191;p5"/>
          <p:cNvSpPr txBox="1"/>
          <p:nvPr/>
        </p:nvSpPr>
        <p:spPr>
          <a:xfrm>
            <a:off x="6221883" y="3758331"/>
            <a:ext cx="11124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omic Sans MS"/>
                <a:ea typeface="Comic Sans MS"/>
                <a:cs typeface="Comic Sans MS"/>
                <a:sym typeface="Comic Sans MS"/>
              </a:rPr>
              <a:t>Web Server</a:t>
            </a:r>
            <a:endParaRPr b="1" i="0" sz="1200" u="none" cap="none" strike="noStrike">
              <a:solidFill>
                <a:srgbClr val="000000"/>
              </a:solidFill>
              <a:latin typeface="Comic Sans MS"/>
              <a:ea typeface="Comic Sans MS"/>
              <a:cs typeface="Comic Sans MS"/>
              <a:sym typeface="Comic Sans MS"/>
            </a:endParaRPr>
          </a:p>
        </p:txBody>
      </p:sp>
      <p:sp>
        <p:nvSpPr>
          <p:cNvPr id="192" name="Google Shape;192;p5"/>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3" name="Google Shape;193;p5"/>
          <p:cNvSpPr txBox="1"/>
          <p:nvPr/>
        </p:nvSpPr>
        <p:spPr>
          <a:xfrm>
            <a:off x="3819353" y="3477455"/>
            <a:ext cx="19728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Comic Sans MS"/>
                <a:ea typeface="Comic Sans MS"/>
                <a:cs typeface="Comic Sans MS"/>
                <a:sym typeface="Comic Sans MS"/>
              </a:rPr>
              <a:t>Web Injection (SQLi / XSS / </a:t>
            </a:r>
            <a:r>
              <a:rPr b="1" lang="en-US" sz="1200">
                <a:latin typeface="Comic Sans MS"/>
                <a:ea typeface="Comic Sans MS"/>
                <a:cs typeface="Comic Sans MS"/>
                <a:sym typeface="Comic Sans MS"/>
              </a:rPr>
              <a:t>Path Traversal/ CMDI</a:t>
            </a:r>
            <a:r>
              <a:rPr b="1" i="0" lang="en-US" sz="1200" u="none" cap="none" strike="noStrike">
                <a:solidFill>
                  <a:srgbClr val="000000"/>
                </a:solidFill>
                <a:latin typeface="Comic Sans MS"/>
                <a:ea typeface="Comic Sans MS"/>
                <a:cs typeface="Comic Sans MS"/>
                <a:sym typeface="Comic Sans MS"/>
              </a:rPr>
              <a:t>)</a:t>
            </a:r>
            <a:endParaRPr b="1" i="0" sz="1200" u="none" cap="none" strike="noStrike">
              <a:solidFill>
                <a:srgbClr val="000000"/>
              </a:solidFill>
              <a:latin typeface="Comic Sans MS"/>
              <a:ea typeface="Comic Sans MS"/>
              <a:cs typeface="Comic Sans MS"/>
              <a:sym typeface="Comic Sans MS"/>
            </a:endParaRPr>
          </a:p>
        </p:txBody>
      </p:sp>
      <p:cxnSp>
        <p:nvCxnSpPr>
          <p:cNvPr id="194" name="Google Shape;194;p5"/>
          <p:cNvCxnSpPr/>
          <p:nvPr/>
        </p:nvCxnSpPr>
        <p:spPr>
          <a:xfrm>
            <a:off x="5070023" y="4598030"/>
            <a:ext cx="1154973" cy="0"/>
          </a:xfrm>
          <a:prstGeom prst="straightConnector1">
            <a:avLst/>
          </a:prstGeom>
          <a:noFill/>
          <a:ln cap="flat" cmpd="sng" w="12700">
            <a:solidFill>
              <a:schemeClr val="dk1"/>
            </a:solidFill>
            <a:prstDash val="solid"/>
            <a:round/>
            <a:headEnd len="sm" w="sm" type="none"/>
            <a:tailEnd len="med" w="med" type="triangle"/>
          </a:ln>
        </p:spPr>
      </p:cxnSp>
      <p:pic>
        <p:nvPicPr>
          <p:cNvPr descr="Laptop - Free computer icons" id="195" name="Google Shape;195;p5"/>
          <p:cNvPicPr preferRelativeResize="0"/>
          <p:nvPr/>
        </p:nvPicPr>
        <p:blipFill rotWithShape="1">
          <a:blip r:embed="rId9">
            <a:alphaModFix/>
          </a:blip>
          <a:srcRect b="0" l="0" r="0" t="0"/>
          <a:stretch/>
        </p:blipFill>
        <p:spPr>
          <a:xfrm>
            <a:off x="4320138" y="4016012"/>
            <a:ext cx="749885" cy="749885"/>
          </a:xfrm>
          <a:prstGeom prst="rect">
            <a:avLst/>
          </a:prstGeom>
          <a:noFill/>
          <a:ln>
            <a:noFill/>
          </a:ln>
        </p:spPr>
      </p:pic>
      <p:pic>
        <p:nvPicPr>
          <p:cNvPr id="196" name="Google Shape;196;p5"/>
          <p:cNvPicPr preferRelativeResize="0"/>
          <p:nvPr/>
        </p:nvPicPr>
        <p:blipFill rotWithShape="1">
          <a:blip r:embed="rId10">
            <a:alphaModFix/>
          </a:blip>
          <a:srcRect b="0" l="0" r="0" t="0"/>
          <a:stretch/>
        </p:blipFill>
        <p:spPr>
          <a:xfrm>
            <a:off x="0" y="44613"/>
            <a:ext cx="1888425" cy="1444850"/>
          </a:xfrm>
          <a:prstGeom prst="rect">
            <a:avLst/>
          </a:prstGeom>
          <a:noFill/>
          <a:ln cap="flat" cmpd="sng" w="9525">
            <a:solidFill>
              <a:schemeClr val="dk1"/>
            </a:solidFill>
            <a:prstDash val="solid"/>
            <a:round/>
            <a:headEnd len="sm" w="sm" type="none"/>
            <a:tailEnd len="sm" w="sm" type="none"/>
          </a:ln>
        </p:spPr>
      </p:pic>
      <p:sp>
        <p:nvSpPr>
          <p:cNvPr id="197" name="Google Shape;197;p5"/>
          <p:cNvSpPr/>
          <p:nvPr/>
        </p:nvSpPr>
        <p:spPr>
          <a:xfrm>
            <a:off x="8412750" y="1368325"/>
            <a:ext cx="3687900" cy="1533000"/>
          </a:xfrm>
          <a:prstGeom prst="rect">
            <a:avLst/>
          </a:prstGeom>
          <a:solidFill>
            <a:srgbClr val="FFFFFF"/>
          </a:solidFill>
          <a:ln cap="flat" cmpd="sng" w="25400">
            <a:solidFill>
              <a:srgbClr val="4472C4"/>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r>
              <a:rPr lang="en-US">
                <a:solidFill>
                  <a:srgbClr val="000000"/>
                </a:solidFill>
                <a:latin typeface="Times New Roman"/>
                <a:ea typeface="Times New Roman"/>
                <a:cs typeface="Times New Roman"/>
                <a:sym typeface="Times New Roman"/>
              </a:rPr>
              <a:t>Serangan Cyber masih massive terjadi di Indonesia. Serangan ini lebih banyak menyerang Lembaga Administrasi Pemerintahan.</a:t>
            </a:r>
            <a:endParaRPr>
              <a:solidFill>
                <a:srgbClr val="000000"/>
              </a:solidFill>
              <a:latin typeface="Times New Roman"/>
              <a:ea typeface="Times New Roman"/>
              <a:cs typeface="Times New Roman"/>
              <a:sym typeface="Times New Roman"/>
            </a:endParaRPr>
          </a:p>
          <a:p>
            <a:pPr indent="0" lvl="0" marL="0" rtl="0" algn="ctr">
              <a:spcBef>
                <a:spcPts val="0"/>
              </a:spcBef>
              <a:spcAft>
                <a:spcPts val="0"/>
              </a:spcAft>
              <a:buClr>
                <a:srgbClr val="000000"/>
              </a:buClr>
              <a:buFont typeface="Arial"/>
              <a:buNone/>
            </a:pPr>
            <a:r>
              <a:t/>
            </a:r>
            <a:endParaRPr>
              <a:solidFill>
                <a:srgbClr val="000000"/>
              </a:solidFill>
            </a:endParaRPr>
          </a:p>
          <a:p>
            <a:pPr indent="0" lvl="0" marL="0" rtl="0" algn="l">
              <a:spcBef>
                <a:spcPts val="0"/>
              </a:spcBef>
              <a:spcAft>
                <a:spcPts val="0"/>
              </a:spcAft>
              <a:buClr>
                <a:srgbClr val="000000"/>
              </a:buClr>
              <a:buFont typeface="Arial"/>
              <a:buNone/>
            </a:pPr>
            <a:r>
              <a:rPr b="1" lang="en-US" sz="1100">
                <a:solidFill>
                  <a:srgbClr val="000000"/>
                </a:solidFill>
                <a:highlight>
                  <a:srgbClr val="C00000"/>
                </a:highlight>
                <a:latin typeface="Times New Roman"/>
                <a:ea typeface="Times New Roman"/>
                <a:cs typeface="Times New Roman"/>
                <a:sym typeface="Times New Roman"/>
              </a:rPr>
              <a:t>https://www.bssn.go.id/monitoring-keamanan-siber-2023/</a:t>
            </a:r>
            <a:endParaRPr b="1" sz="1500">
              <a:solidFill>
                <a:srgbClr val="000000"/>
              </a:solidFill>
              <a:highlight>
                <a:srgbClr val="C00000"/>
              </a:highlight>
              <a:latin typeface="Times New Roman"/>
              <a:ea typeface="Times New Roman"/>
              <a:cs typeface="Times New Roman"/>
              <a:sym typeface="Times New Roman"/>
            </a:endParaRPr>
          </a:p>
        </p:txBody>
      </p:sp>
      <p:sp>
        <p:nvSpPr>
          <p:cNvPr id="198" name="Google Shape;198;p5"/>
          <p:cNvSpPr/>
          <p:nvPr/>
        </p:nvSpPr>
        <p:spPr>
          <a:xfrm>
            <a:off x="7502854" y="1843406"/>
            <a:ext cx="909900" cy="423000"/>
          </a:xfrm>
          <a:prstGeom prst="rightArrow">
            <a:avLst>
              <a:gd fmla="val 50000" name="adj1"/>
              <a:gd fmla="val 50000" name="adj2"/>
            </a:avLst>
          </a:prstGeom>
          <a:solidFill>
            <a:srgbClr val="4472C4"/>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99" name="Google Shape;199;p5"/>
          <p:cNvSpPr txBox="1"/>
          <p:nvPr/>
        </p:nvSpPr>
        <p:spPr>
          <a:xfrm flipH="1">
            <a:off x="2320900" y="3129750"/>
            <a:ext cx="5136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US" sz="1400" u="none" cap="none" strike="noStrike">
                <a:solidFill>
                  <a:srgbClr val="FFC000"/>
                </a:solidFill>
                <a:highlight>
                  <a:srgbClr val="000000"/>
                </a:highlight>
                <a:latin typeface="Times New Roman"/>
                <a:ea typeface="Times New Roman"/>
                <a:cs typeface="Times New Roman"/>
                <a:sym typeface="Times New Roman"/>
              </a:rPr>
              <a:t>Sumber : https://cloud.bssn.go.id/s/GgpKGGGSDzLE5go</a:t>
            </a:r>
            <a:endParaRPr>
              <a:highlight>
                <a:srgbClr val="000000"/>
              </a:highlight>
              <a:latin typeface="Times New Roman"/>
              <a:ea typeface="Times New Roman"/>
              <a:cs typeface="Times New Roman"/>
              <a:sym typeface="Times New Roman"/>
            </a:endParaRPr>
          </a:p>
        </p:txBody>
      </p:sp>
      <p:pic>
        <p:nvPicPr>
          <p:cNvPr id="200" name="Google Shape;200;p5"/>
          <p:cNvPicPr preferRelativeResize="0"/>
          <p:nvPr/>
        </p:nvPicPr>
        <p:blipFill rotWithShape="1">
          <a:blip r:embed="rId11">
            <a:alphaModFix/>
          </a:blip>
          <a:srcRect b="0" l="0" r="0" t="0"/>
          <a:stretch/>
        </p:blipFill>
        <p:spPr>
          <a:xfrm>
            <a:off x="2252293" y="1155649"/>
            <a:ext cx="5235663" cy="1958400"/>
          </a:xfrm>
          <a:prstGeom prst="rect">
            <a:avLst/>
          </a:prstGeom>
          <a:noFill/>
          <a:ln>
            <a:noFill/>
          </a:ln>
        </p:spPr>
      </p:pic>
      <p:pic>
        <p:nvPicPr>
          <p:cNvPr id="201" name="Google Shape;201;p5"/>
          <p:cNvPicPr preferRelativeResize="0"/>
          <p:nvPr/>
        </p:nvPicPr>
        <p:blipFill rotWithShape="1">
          <a:blip r:embed="rId12">
            <a:alphaModFix/>
          </a:blip>
          <a:srcRect b="0" l="0" r="0" t="0"/>
          <a:stretch/>
        </p:blipFill>
        <p:spPr>
          <a:xfrm>
            <a:off x="8596146" y="3263273"/>
            <a:ext cx="3342628" cy="1776963"/>
          </a:xfrm>
          <a:prstGeom prst="rect">
            <a:avLst/>
          </a:prstGeom>
          <a:noFill/>
          <a:ln>
            <a:noFill/>
          </a:ln>
        </p:spPr>
      </p:pic>
      <p:sp>
        <p:nvSpPr>
          <p:cNvPr id="202" name="Google Shape;202;p5"/>
          <p:cNvSpPr/>
          <p:nvPr/>
        </p:nvSpPr>
        <p:spPr>
          <a:xfrm>
            <a:off x="2424150" y="5160725"/>
            <a:ext cx="5565000" cy="1159200"/>
          </a:xfrm>
          <a:prstGeom prst="roundRect">
            <a:avLst>
              <a:gd fmla="val 16667" name="adj"/>
            </a:avLst>
          </a:prstGeom>
          <a:solidFill>
            <a:srgbClr val="4472C4"/>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3" name="Google Shape;203;p5"/>
          <p:cNvSpPr txBox="1"/>
          <p:nvPr/>
        </p:nvSpPr>
        <p:spPr>
          <a:xfrm>
            <a:off x="2477450" y="5244825"/>
            <a:ext cx="5436600" cy="9543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i="0" lang="en-US" sz="1400" u="none" cap="none" strike="noStrike">
                <a:solidFill>
                  <a:srgbClr val="FFFFFF"/>
                </a:solidFill>
                <a:latin typeface="Times New Roman"/>
                <a:ea typeface="Times New Roman"/>
                <a:cs typeface="Times New Roman"/>
                <a:sym typeface="Times New Roman"/>
              </a:rPr>
              <a:t>Jenis serangan </a:t>
            </a:r>
            <a:r>
              <a:rPr b="1" lang="en-US">
                <a:highlight>
                  <a:srgbClr val="C00000"/>
                </a:highlight>
                <a:latin typeface="Times New Roman"/>
                <a:ea typeface="Times New Roman"/>
                <a:cs typeface="Times New Roman"/>
                <a:sym typeface="Times New Roman"/>
              </a:rPr>
              <a:t>Web </a:t>
            </a:r>
            <a:r>
              <a:rPr i="0" lang="en-US" sz="1400" u="none" cap="none" strike="noStrike">
                <a:solidFill>
                  <a:srgbClr val="FFFFFF"/>
                </a:solidFill>
                <a:latin typeface="Times New Roman"/>
                <a:ea typeface="Times New Roman"/>
                <a:cs typeface="Times New Roman"/>
                <a:sym typeface="Times New Roman"/>
              </a:rPr>
              <a:t>masih </a:t>
            </a:r>
            <a:r>
              <a:rPr lang="en-US">
                <a:solidFill>
                  <a:srgbClr val="FFFFFF"/>
                </a:solidFill>
                <a:latin typeface="Times New Roman"/>
                <a:ea typeface="Times New Roman"/>
                <a:cs typeface="Times New Roman"/>
                <a:sym typeface="Times New Roman"/>
              </a:rPr>
              <a:t>marak</a:t>
            </a:r>
            <a:r>
              <a:rPr i="0" lang="en-US" sz="1400" u="none" cap="none" strike="noStrike">
                <a:solidFill>
                  <a:srgbClr val="FFFFFF"/>
                </a:solidFill>
                <a:latin typeface="Times New Roman"/>
                <a:ea typeface="Times New Roman"/>
                <a:cs typeface="Times New Roman"/>
                <a:sym typeface="Times New Roman"/>
              </a:rPr>
              <a:t> terjadi </a:t>
            </a:r>
            <a:r>
              <a:rPr lang="en-US">
                <a:solidFill>
                  <a:srgbClr val="FFFFFF"/>
                </a:solidFill>
                <a:latin typeface="Times New Roman"/>
                <a:ea typeface="Times New Roman"/>
                <a:cs typeface="Times New Roman"/>
                <a:sym typeface="Times New Roman"/>
              </a:rPr>
              <a:t>di banyak</a:t>
            </a:r>
            <a:r>
              <a:rPr i="0" lang="en-US" sz="1400" u="none" cap="none" strike="noStrike">
                <a:solidFill>
                  <a:srgbClr val="FFFFFF"/>
                </a:solidFill>
                <a:latin typeface="Times New Roman"/>
                <a:ea typeface="Times New Roman"/>
                <a:cs typeface="Times New Roman"/>
                <a:sym typeface="Times New Roman"/>
              </a:rPr>
              <a:t> situs, salah satunya pada laman pemkab kulon progo. Bahkan BSSN mencatat serangan  ini masih masuk 5 besar serangan terbanyak pada data terakhir di agustus 2023</a:t>
            </a:r>
            <a:endParaRPr>
              <a:latin typeface="Times New Roman"/>
              <a:ea typeface="Times New Roman"/>
              <a:cs typeface="Times New Roman"/>
              <a:sym typeface="Times New Roman"/>
            </a:endParaRPr>
          </a:p>
        </p:txBody>
      </p:sp>
      <p:sp>
        <p:nvSpPr>
          <p:cNvPr id="204" name="Google Shape;204;p5"/>
          <p:cNvSpPr txBox="1"/>
          <p:nvPr/>
        </p:nvSpPr>
        <p:spPr>
          <a:xfrm>
            <a:off x="2104825" y="143150"/>
            <a:ext cx="8598600" cy="585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n-US" sz="3800">
                <a:solidFill>
                  <a:srgbClr val="002060"/>
                </a:solidFill>
                <a:latin typeface="Times New Roman"/>
                <a:ea typeface="Times New Roman"/>
                <a:cs typeface="Times New Roman"/>
                <a:sym typeface="Times New Roman"/>
              </a:rPr>
              <a:t>Latar Belakang</a:t>
            </a:r>
            <a:endParaRPr b="1" sz="3600">
              <a:solidFill>
                <a:srgbClr val="00206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6"/>
          <p:cNvSpPr/>
          <p:nvPr/>
        </p:nvSpPr>
        <p:spPr>
          <a:xfrm>
            <a:off x="8224245" y="1604443"/>
            <a:ext cx="3938005" cy="4519411"/>
          </a:xfrm>
          <a:prstGeom prst="snip2DiagRect">
            <a:avLst>
              <a:gd fmla="val 5231" name="adj1"/>
              <a:gd fmla="val 16667" name="adj2"/>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id="210" name="Google Shape;210;p6"/>
          <p:cNvPicPr preferRelativeResize="0"/>
          <p:nvPr/>
        </p:nvPicPr>
        <p:blipFill rotWithShape="1">
          <a:blip r:embed="rId3">
            <a:alphaModFix/>
          </a:blip>
          <a:srcRect b="0" l="0" r="0" t="0"/>
          <a:stretch/>
        </p:blipFill>
        <p:spPr>
          <a:xfrm rot="2700000">
            <a:off x="98057" y="4520895"/>
            <a:ext cx="4587551" cy="2676072"/>
          </a:xfrm>
          <a:prstGeom prst="rect">
            <a:avLst/>
          </a:prstGeom>
          <a:noFill/>
          <a:ln>
            <a:noFill/>
          </a:ln>
        </p:spPr>
      </p:pic>
      <p:pic>
        <p:nvPicPr>
          <p:cNvPr id="211" name="Google Shape;211;p6"/>
          <p:cNvPicPr preferRelativeResize="0"/>
          <p:nvPr/>
        </p:nvPicPr>
        <p:blipFill rotWithShape="1">
          <a:blip r:embed="rId4">
            <a:alphaModFix/>
          </a:blip>
          <a:srcRect b="0" l="0" r="0" t="0"/>
          <a:stretch/>
        </p:blipFill>
        <p:spPr>
          <a:xfrm flipH="1" rot="8100000">
            <a:off x="426705" y="-894162"/>
            <a:ext cx="4587551" cy="2676072"/>
          </a:xfrm>
          <a:prstGeom prst="rect">
            <a:avLst/>
          </a:prstGeom>
          <a:noFill/>
          <a:ln>
            <a:noFill/>
          </a:ln>
        </p:spPr>
      </p:pic>
      <p:pic>
        <p:nvPicPr>
          <p:cNvPr id="212" name="Google Shape;212;p6"/>
          <p:cNvPicPr preferRelativeResize="0"/>
          <p:nvPr/>
        </p:nvPicPr>
        <p:blipFill rotWithShape="1">
          <a:blip r:embed="rId5">
            <a:alphaModFix/>
          </a:blip>
          <a:srcRect b="0" l="0" r="0" t="0"/>
          <a:stretch/>
        </p:blipFill>
        <p:spPr>
          <a:xfrm>
            <a:off x="0" y="9298"/>
            <a:ext cx="2247900" cy="6858000"/>
          </a:xfrm>
          <a:prstGeom prst="rect">
            <a:avLst/>
          </a:prstGeom>
          <a:noFill/>
          <a:ln>
            <a:noFill/>
          </a:ln>
        </p:spPr>
      </p:pic>
      <p:pic>
        <p:nvPicPr>
          <p:cNvPr id="213" name="Google Shape;213;p6"/>
          <p:cNvPicPr preferRelativeResize="0"/>
          <p:nvPr/>
        </p:nvPicPr>
        <p:blipFill rotWithShape="1">
          <a:blip r:embed="rId6">
            <a:alphaModFix/>
          </a:blip>
          <a:srcRect b="0" l="0" r="0" t="0"/>
          <a:stretch/>
        </p:blipFill>
        <p:spPr>
          <a:xfrm flipH="1" rot="10800000">
            <a:off x="9496788" y="6291570"/>
            <a:ext cx="2695212" cy="584966"/>
          </a:xfrm>
          <a:prstGeom prst="rect">
            <a:avLst/>
          </a:prstGeom>
          <a:noFill/>
          <a:ln>
            <a:noFill/>
          </a:ln>
        </p:spPr>
      </p:pic>
      <p:sp>
        <p:nvSpPr>
          <p:cNvPr id="214" name="Google Shape;214;p6"/>
          <p:cNvSpPr txBox="1"/>
          <p:nvPr/>
        </p:nvSpPr>
        <p:spPr>
          <a:xfrm>
            <a:off x="2391833" y="6453248"/>
            <a:ext cx="5832412"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2060"/>
                </a:solidFill>
                <a:latin typeface="Montserrat"/>
                <a:ea typeface="Montserrat"/>
                <a:cs typeface="Montserrat"/>
                <a:sym typeface="Montserrat"/>
              </a:rPr>
              <a:t>TURNAMEN SAINS DATA NASIONAL 2023</a:t>
            </a:r>
            <a:endParaRPr b="0" i="0" sz="1100" u="none" cap="none" strike="noStrike">
              <a:solidFill>
                <a:srgbClr val="002060"/>
              </a:solidFill>
              <a:latin typeface="Montserrat"/>
              <a:ea typeface="Montserrat"/>
              <a:cs typeface="Montserrat"/>
              <a:sym typeface="Montserrat"/>
            </a:endParaRPr>
          </a:p>
        </p:txBody>
      </p:sp>
      <p:pic>
        <p:nvPicPr>
          <p:cNvPr id="215" name="Google Shape;215;p6"/>
          <p:cNvPicPr preferRelativeResize="0"/>
          <p:nvPr/>
        </p:nvPicPr>
        <p:blipFill rotWithShape="1">
          <a:blip r:embed="rId7">
            <a:alphaModFix/>
          </a:blip>
          <a:srcRect b="0" l="0" r="0" t="0"/>
          <a:stretch/>
        </p:blipFill>
        <p:spPr>
          <a:xfrm>
            <a:off x="10921163" y="262406"/>
            <a:ext cx="913702" cy="961323"/>
          </a:xfrm>
          <a:prstGeom prst="rect">
            <a:avLst/>
          </a:prstGeom>
          <a:noFill/>
          <a:ln>
            <a:noFill/>
          </a:ln>
        </p:spPr>
      </p:pic>
      <p:sp>
        <p:nvSpPr>
          <p:cNvPr id="216" name="Google Shape;216;p6"/>
          <p:cNvSpPr/>
          <p:nvPr/>
        </p:nvSpPr>
        <p:spPr>
          <a:xfrm>
            <a:off x="542897" y="548956"/>
            <a:ext cx="11721069" cy="551145"/>
          </a:xfrm>
          <a:prstGeom prst="mathMinus">
            <a:avLst>
              <a:gd fmla="val 23520" name="adj1"/>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7" name="Google Shape;217;p6"/>
          <p:cNvSpPr txBox="1"/>
          <p:nvPr/>
        </p:nvSpPr>
        <p:spPr>
          <a:xfrm>
            <a:off x="2055200" y="1659150"/>
            <a:ext cx="5601600" cy="1400700"/>
          </a:xfrm>
          <a:prstGeom prst="rect">
            <a:avLst/>
          </a:prstGeom>
          <a:noFill/>
          <a:ln>
            <a:noFill/>
          </a:ln>
        </p:spPr>
        <p:txBody>
          <a:bodyPr anchorCtr="0" anchor="t" bIns="45700" lIns="91425" spcFirstLastPara="1" rIns="91425" wrap="square" tIns="45700">
            <a:spAutoFit/>
          </a:bodyPr>
          <a:lstStyle/>
          <a:p>
            <a:pPr indent="-279400" lvl="0" marL="285750" marR="0" rtl="0" algn="just">
              <a:lnSpc>
                <a:spcPct val="100000"/>
              </a:lnSpc>
              <a:spcBef>
                <a:spcPts val="0"/>
              </a:spcBef>
              <a:spcAft>
                <a:spcPts val="0"/>
              </a:spcAft>
              <a:buClr>
                <a:srgbClr val="000000"/>
              </a:buClr>
              <a:buSzPts val="1700"/>
              <a:buFont typeface="Times New Roman"/>
              <a:buChar char="•"/>
            </a:pPr>
            <a:r>
              <a:rPr i="0" lang="en-US" sz="1700" u="none" cap="none" strike="noStrike">
                <a:solidFill>
                  <a:schemeClr val="dk1"/>
                </a:solidFill>
                <a:latin typeface="Times New Roman"/>
                <a:ea typeface="Times New Roman"/>
                <a:cs typeface="Times New Roman"/>
                <a:sym typeface="Times New Roman"/>
              </a:rPr>
              <a:t>Mencegah Pola serangan SQL Injection, CMDI, Path Traversal dan XSS Attack </a:t>
            </a:r>
            <a:endParaRPr sz="1700">
              <a:latin typeface="Times New Roman"/>
              <a:ea typeface="Times New Roman"/>
              <a:cs typeface="Times New Roman"/>
              <a:sym typeface="Times New Roman"/>
            </a:endParaRPr>
          </a:p>
          <a:p>
            <a:pPr indent="-279400" lvl="0" marL="285750" marR="0" rtl="0" algn="just">
              <a:lnSpc>
                <a:spcPct val="100000"/>
              </a:lnSpc>
              <a:spcBef>
                <a:spcPts val="0"/>
              </a:spcBef>
              <a:spcAft>
                <a:spcPts val="0"/>
              </a:spcAft>
              <a:buClr>
                <a:srgbClr val="000000"/>
              </a:buClr>
              <a:buSzPts val="1700"/>
              <a:buFont typeface="Times New Roman"/>
              <a:buChar char="•"/>
            </a:pPr>
            <a:r>
              <a:rPr lang="en-US" sz="1700">
                <a:solidFill>
                  <a:schemeClr val="dk1"/>
                </a:solidFill>
                <a:latin typeface="Times New Roman"/>
                <a:ea typeface="Times New Roman"/>
                <a:cs typeface="Times New Roman"/>
                <a:sym typeface="Times New Roman"/>
              </a:rPr>
              <a:t>Broadcast</a:t>
            </a:r>
            <a:r>
              <a:rPr i="0" lang="en-US" sz="1700" u="none" cap="none" strike="noStrike">
                <a:solidFill>
                  <a:schemeClr val="dk1"/>
                </a:solidFill>
                <a:latin typeface="Times New Roman"/>
                <a:ea typeface="Times New Roman"/>
                <a:cs typeface="Times New Roman"/>
                <a:sym typeface="Times New Roman"/>
              </a:rPr>
              <a:t> Notifikasi ke </a:t>
            </a:r>
            <a:r>
              <a:rPr lang="en-US" sz="1700">
                <a:solidFill>
                  <a:schemeClr val="dk1"/>
                </a:solidFill>
                <a:latin typeface="Times New Roman"/>
                <a:ea typeface="Times New Roman"/>
                <a:cs typeface="Times New Roman"/>
                <a:sym typeface="Times New Roman"/>
              </a:rPr>
              <a:t>tim IT j</a:t>
            </a:r>
            <a:r>
              <a:rPr i="0" lang="en-US" sz="1700" u="none" cap="none" strike="noStrike">
                <a:solidFill>
                  <a:schemeClr val="dk1"/>
                </a:solidFill>
                <a:latin typeface="Times New Roman"/>
                <a:ea typeface="Times New Roman"/>
                <a:cs typeface="Times New Roman"/>
                <a:sym typeface="Times New Roman"/>
              </a:rPr>
              <a:t>ika terdapat upaya serangan</a:t>
            </a:r>
            <a:endParaRPr i="0" sz="1700" u="none" cap="none" strike="noStrike">
              <a:solidFill>
                <a:schemeClr val="dk1"/>
              </a:solidFill>
              <a:latin typeface="Times New Roman"/>
              <a:ea typeface="Times New Roman"/>
              <a:cs typeface="Times New Roman"/>
              <a:sym typeface="Times New Roman"/>
            </a:endParaRPr>
          </a:p>
          <a:p>
            <a:pPr indent="-279400" lvl="0" marL="285750" marR="0" rtl="0" algn="just">
              <a:lnSpc>
                <a:spcPct val="100000"/>
              </a:lnSpc>
              <a:spcBef>
                <a:spcPts val="0"/>
              </a:spcBef>
              <a:spcAft>
                <a:spcPts val="0"/>
              </a:spcAft>
              <a:buClr>
                <a:srgbClr val="000000"/>
              </a:buClr>
              <a:buSzPts val="1700"/>
              <a:buFont typeface="Arial"/>
              <a:buChar char="•"/>
            </a:pPr>
            <a:r>
              <a:rPr lang="en-US" sz="1700">
                <a:latin typeface="Times New Roman"/>
                <a:ea typeface="Times New Roman"/>
                <a:cs typeface="Times New Roman"/>
                <a:sym typeface="Times New Roman"/>
              </a:rPr>
              <a:t>Dashboard</a:t>
            </a:r>
            <a:r>
              <a:rPr i="0" lang="en-US" sz="1700" u="none" cap="none" strike="noStrike">
                <a:solidFill>
                  <a:srgbClr val="000000"/>
                </a:solidFill>
                <a:latin typeface="Times New Roman"/>
                <a:ea typeface="Times New Roman"/>
                <a:cs typeface="Times New Roman"/>
                <a:sym typeface="Times New Roman"/>
              </a:rPr>
              <a:t> Backend Report </a:t>
            </a:r>
            <a:r>
              <a:rPr i="0" lang="en-US" sz="1700" u="none" cap="none" strike="noStrike">
                <a:solidFill>
                  <a:srgbClr val="002060"/>
                </a:solidFill>
                <a:latin typeface="Times New Roman"/>
                <a:ea typeface="Times New Roman"/>
                <a:cs typeface="Times New Roman"/>
                <a:sym typeface="Times New Roman"/>
              </a:rPr>
              <a:t>Cyber Threat Detection </a:t>
            </a:r>
            <a:endParaRPr i="0" sz="1700" u="none" cap="none" strike="noStrike">
              <a:solidFill>
                <a:srgbClr val="000000"/>
              </a:solidFill>
              <a:latin typeface="Times New Roman"/>
              <a:ea typeface="Times New Roman"/>
              <a:cs typeface="Times New Roman"/>
              <a:sym typeface="Times New Roman"/>
            </a:endParaRPr>
          </a:p>
        </p:txBody>
      </p:sp>
      <p:pic>
        <p:nvPicPr>
          <p:cNvPr descr="SQL injection attack. What is SQL ? | by chabukswar sara | Medium" id="218" name="Google Shape;218;p6"/>
          <p:cNvPicPr preferRelativeResize="0"/>
          <p:nvPr/>
        </p:nvPicPr>
        <p:blipFill rotWithShape="1">
          <a:blip r:embed="rId8">
            <a:alphaModFix/>
          </a:blip>
          <a:srcRect b="0" l="0" r="0" t="0"/>
          <a:stretch/>
        </p:blipFill>
        <p:spPr>
          <a:xfrm>
            <a:off x="8389030" y="2030732"/>
            <a:ext cx="3237720" cy="1398268"/>
          </a:xfrm>
          <a:prstGeom prst="rect">
            <a:avLst/>
          </a:prstGeom>
          <a:noFill/>
          <a:ln>
            <a:noFill/>
          </a:ln>
        </p:spPr>
      </p:pic>
      <p:pic>
        <p:nvPicPr>
          <p:cNvPr descr="What is SQL Injection? | Explanation &amp; Protection | Avast" id="219" name="Google Shape;219;p6"/>
          <p:cNvPicPr preferRelativeResize="0"/>
          <p:nvPr/>
        </p:nvPicPr>
        <p:blipFill rotWithShape="1">
          <a:blip r:embed="rId9">
            <a:alphaModFix/>
          </a:blip>
          <a:srcRect b="0" l="0" r="0" t="0"/>
          <a:stretch/>
        </p:blipFill>
        <p:spPr>
          <a:xfrm>
            <a:off x="8561514" y="3962671"/>
            <a:ext cx="3273351" cy="1487887"/>
          </a:xfrm>
          <a:prstGeom prst="rect">
            <a:avLst/>
          </a:prstGeom>
          <a:noFill/>
          <a:ln>
            <a:noFill/>
          </a:ln>
        </p:spPr>
      </p:pic>
      <p:pic>
        <p:nvPicPr>
          <p:cNvPr id="220" name="Google Shape;220;p6"/>
          <p:cNvPicPr preferRelativeResize="0"/>
          <p:nvPr/>
        </p:nvPicPr>
        <p:blipFill rotWithShape="1">
          <a:blip r:embed="rId10">
            <a:alphaModFix/>
          </a:blip>
          <a:srcRect b="0" l="0" r="0" t="0"/>
          <a:stretch/>
        </p:blipFill>
        <p:spPr>
          <a:xfrm>
            <a:off x="0" y="44613"/>
            <a:ext cx="1888425" cy="1444850"/>
          </a:xfrm>
          <a:prstGeom prst="rect">
            <a:avLst/>
          </a:prstGeom>
          <a:noFill/>
          <a:ln cap="flat" cmpd="sng" w="9525">
            <a:solidFill>
              <a:schemeClr val="dk1"/>
            </a:solidFill>
            <a:prstDash val="solid"/>
            <a:round/>
            <a:headEnd len="sm" w="sm" type="none"/>
            <a:tailEnd len="sm" w="sm" type="none"/>
          </a:ln>
        </p:spPr>
      </p:pic>
      <p:graphicFrame>
        <p:nvGraphicFramePr>
          <p:cNvPr id="221" name="Google Shape;221;p6"/>
          <p:cNvGraphicFramePr/>
          <p:nvPr/>
        </p:nvGraphicFramePr>
        <p:xfrm>
          <a:off x="2247900" y="3233321"/>
          <a:ext cx="3000000" cy="3000000"/>
        </p:xfrm>
        <a:graphic>
          <a:graphicData uri="http://schemas.openxmlformats.org/drawingml/2006/table">
            <a:tbl>
              <a:tblPr bandRow="1" firstRow="1">
                <a:noFill/>
                <a:tableStyleId>{8CC55DF0-E8C0-49BE-873A-DA3C1894095A}</a:tableStyleId>
              </a:tblPr>
              <a:tblGrid>
                <a:gridCol w="2704500"/>
                <a:gridCol w="2704500"/>
              </a:tblGrid>
              <a:tr h="464475">
                <a:tc>
                  <a:txBody>
                    <a:bodyPr/>
                    <a:lstStyle/>
                    <a:p>
                      <a:pPr indent="0" lvl="0" marL="0" marR="0" rtl="0" algn="ctr">
                        <a:lnSpc>
                          <a:spcPct val="100000"/>
                        </a:lnSpc>
                        <a:spcBef>
                          <a:spcPts val="0"/>
                        </a:spcBef>
                        <a:spcAft>
                          <a:spcPts val="0"/>
                        </a:spcAft>
                        <a:buNone/>
                      </a:pPr>
                      <a:r>
                        <a:rPr lang="en-US" sz="1700" u="none" cap="none" strike="noStrike">
                          <a:latin typeface="Times New Roman"/>
                          <a:ea typeface="Times New Roman"/>
                          <a:cs typeface="Times New Roman"/>
                          <a:sym typeface="Times New Roman"/>
                        </a:rPr>
                        <a:t>In Scope Project</a:t>
                      </a:r>
                      <a:endParaRPr sz="1700">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700" u="none" cap="none" strike="noStrike">
                          <a:latin typeface="Times New Roman"/>
                          <a:ea typeface="Times New Roman"/>
                          <a:cs typeface="Times New Roman"/>
                          <a:sym typeface="Times New Roman"/>
                        </a:rPr>
                        <a:t>Out Scope</a:t>
                      </a:r>
                      <a:endParaRPr sz="1700">
                        <a:latin typeface="Times New Roman"/>
                        <a:ea typeface="Times New Roman"/>
                        <a:cs typeface="Times New Roman"/>
                        <a:sym typeface="Times New Roman"/>
                      </a:endParaRPr>
                    </a:p>
                  </a:txBody>
                  <a:tcPr marT="45725" marB="45725" marR="91450" marL="91450"/>
                </a:tc>
              </a:tr>
              <a:tr h="447575">
                <a:tc>
                  <a:txBody>
                    <a:bodyPr/>
                    <a:lstStyle/>
                    <a:p>
                      <a:pPr indent="0" lvl="0" marL="0" marR="0" rtl="0" algn="l">
                        <a:lnSpc>
                          <a:spcPct val="100000"/>
                        </a:lnSpc>
                        <a:spcBef>
                          <a:spcPts val="0"/>
                        </a:spcBef>
                        <a:spcAft>
                          <a:spcPts val="0"/>
                        </a:spcAft>
                        <a:buNone/>
                      </a:pPr>
                      <a:r>
                        <a:rPr b="1" lang="en-US" sz="1700" u="none" cap="none" strike="noStrike">
                          <a:latin typeface="Times New Roman"/>
                          <a:ea typeface="Times New Roman"/>
                          <a:cs typeface="Times New Roman"/>
                          <a:sym typeface="Times New Roman"/>
                        </a:rPr>
                        <a:t>SQLi Injection Web Attack</a:t>
                      </a:r>
                      <a:endParaRPr sz="17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700" u="none" cap="none" strike="noStrike">
                          <a:latin typeface="Times New Roman"/>
                          <a:ea typeface="Times New Roman"/>
                          <a:cs typeface="Times New Roman"/>
                          <a:sym typeface="Times New Roman"/>
                        </a:rPr>
                        <a:t>Serangan </a:t>
                      </a:r>
                      <a:r>
                        <a:rPr lang="en-US" sz="1700">
                          <a:latin typeface="Times New Roman"/>
                          <a:ea typeface="Times New Roman"/>
                          <a:cs typeface="Times New Roman"/>
                          <a:sym typeface="Times New Roman"/>
                        </a:rPr>
                        <a:t>di luar</a:t>
                      </a:r>
                      <a:r>
                        <a:rPr lang="en-US" sz="1700" u="none" cap="none" strike="noStrike">
                          <a:latin typeface="Times New Roman"/>
                          <a:ea typeface="Times New Roman"/>
                          <a:cs typeface="Times New Roman"/>
                          <a:sym typeface="Times New Roman"/>
                        </a:rPr>
                        <a:t> website</a:t>
                      </a:r>
                      <a:endParaRPr sz="1700">
                        <a:latin typeface="Times New Roman"/>
                        <a:ea typeface="Times New Roman"/>
                        <a:cs typeface="Times New Roman"/>
                        <a:sym typeface="Times New Roman"/>
                      </a:endParaRPr>
                    </a:p>
                  </a:txBody>
                  <a:tcPr marT="45725" marB="45725" marR="91450" marL="91450"/>
                </a:tc>
              </a:tr>
              <a:tr h="447575">
                <a:tc>
                  <a:txBody>
                    <a:bodyPr/>
                    <a:lstStyle/>
                    <a:p>
                      <a:pPr indent="0" lvl="0" marL="0" marR="0" rtl="0" algn="l">
                        <a:lnSpc>
                          <a:spcPct val="100000"/>
                        </a:lnSpc>
                        <a:spcBef>
                          <a:spcPts val="0"/>
                        </a:spcBef>
                        <a:spcAft>
                          <a:spcPts val="0"/>
                        </a:spcAft>
                        <a:buClr>
                          <a:srgbClr val="000000"/>
                        </a:buClr>
                        <a:buSzPts val="1400"/>
                        <a:buFont typeface="Arial"/>
                        <a:buNone/>
                      </a:pPr>
                      <a:r>
                        <a:rPr b="1" i="0" lang="en-US" sz="1700" u="none" cap="none" strike="noStrike">
                          <a:solidFill>
                            <a:schemeClr val="dk1"/>
                          </a:solidFill>
                          <a:latin typeface="Times New Roman"/>
                          <a:ea typeface="Times New Roman"/>
                          <a:cs typeface="Times New Roman"/>
                          <a:sym typeface="Times New Roman"/>
                        </a:rPr>
                        <a:t>Cross site scripting XSS </a:t>
                      </a:r>
                      <a:r>
                        <a:rPr b="1" lang="en-US" sz="1700" u="none" cap="none" strike="noStrike">
                          <a:latin typeface="Times New Roman"/>
                          <a:ea typeface="Times New Roman"/>
                          <a:cs typeface="Times New Roman"/>
                          <a:sym typeface="Times New Roman"/>
                        </a:rPr>
                        <a:t>Web Attack</a:t>
                      </a:r>
                      <a:endParaRPr b="1" i="0" sz="1700" u="none" cap="none" strike="noStrike">
                        <a:solidFill>
                          <a:schemeClr val="dk1"/>
                        </a:solidFill>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700" u="none" cap="none" strike="noStrike">
                          <a:latin typeface="Times New Roman"/>
                          <a:ea typeface="Times New Roman"/>
                          <a:cs typeface="Times New Roman"/>
                          <a:sym typeface="Times New Roman"/>
                        </a:rPr>
                        <a:t>Serangan </a:t>
                      </a:r>
                      <a:r>
                        <a:rPr lang="en-US" sz="1700">
                          <a:latin typeface="Times New Roman"/>
                          <a:ea typeface="Times New Roman"/>
                          <a:cs typeface="Times New Roman"/>
                          <a:sym typeface="Times New Roman"/>
                        </a:rPr>
                        <a:t>di luar</a:t>
                      </a:r>
                      <a:r>
                        <a:rPr lang="en-US" sz="1700" u="none" cap="none" strike="noStrike">
                          <a:latin typeface="Times New Roman"/>
                          <a:ea typeface="Times New Roman"/>
                          <a:cs typeface="Times New Roman"/>
                          <a:sym typeface="Times New Roman"/>
                        </a:rPr>
                        <a:t> website</a:t>
                      </a:r>
                      <a:endParaRPr sz="1700">
                        <a:latin typeface="Times New Roman"/>
                        <a:ea typeface="Times New Roman"/>
                        <a:cs typeface="Times New Roman"/>
                        <a:sym typeface="Times New Roman"/>
                      </a:endParaRPr>
                    </a:p>
                  </a:txBody>
                  <a:tcPr marT="45725" marB="45725" marR="91450" marL="91450"/>
                </a:tc>
              </a:tr>
              <a:tr h="447575">
                <a:tc>
                  <a:txBody>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Times New Roman"/>
                          <a:ea typeface="Times New Roman"/>
                          <a:cs typeface="Times New Roman"/>
                          <a:sym typeface="Times New Roman"/>
                        </a:rPr>
                        <a:t>Path Traversal</a:t>
                      </a:r>
                      <a:endParaRPr b="1" sz="17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US" sz="1700" u="none" cap="none" strike="noStrike">
                          <a:latin typeface="Times New Roman"/>
                          <a:ea typeface="Times New Roman"/>
                          <a:cs typeface="Times New Roman"/>
                          <a:sym typeface="Times New Roman"/>
                        </a:rPr>
                        <a:t>Serangan </a:t>
                      </a:r>
                      <a:r>
                        <a:rPr lang="en-US" sz="1700">
                          <a:latin typeface="Times New Roman"/>
                          <a:ea typeface="Times New Roman"/>
                          <a:cs typeface="Times New Roman"/>
                          <a:sym typeface="Times New Roman"/>
                        </a:rPr>
                        <a:t>di luar</a:t>
                      </a:r>
                      <a:r>
                        <a:rPr lang="en-US" sz="1700" u="none" cap="none" strike="noStrike">
                          <a:latin typeface="Times New Roman"/>
                          <a:ea typeface="Times New Roman"/>
                          <a:cs typeface="Times New Roman"/>
                          <a:sym typeface="Times New Roman"/>
                        </a:rPr>
                        <a:t> website</a:t>
                      </a:r>
                      <a:endParaRPr sz="1700">
                        <a:latin typeface="Times New Roman"/>
                        <a:ea typeface="Times New Roman"/>
                        <a:cs typeface="Times New Roman"/>
                        <a:sym typeface="Times New Roman"/>
                      </a:endParaRPr>
                    </a:p>
                  </a:txBody>
                  <a:tcPr marT="45725" marB="45725" marR="91450" marL="91450"/>
                </a:tc>
              </a:tr>
              <a:tr h="447575">
                <a:tc>
                  <a:txBody>
                    <a:bodyPr/>
                    <a:lstStyle/>
                    <a:p>
                      <a:pPr indent="0" lvl="0" marL="0" marR="0" rtl="0" algn="l">
                        <a:lnSpc>
                          <a:spcPct val="100000"/>
                        </a:lnSpc>
                        <a:spcBef>
                          <a:spcPts val="0"/>
                        </a:spcBef>
                        <a:spcAft>
                          <a:spcPts val="0"/>
                        </a:spcAft>
                        <a:buNone/>
                      </a:pPr>
                      <a:r>
                        <a:rPr b="1" i="0" lang="en-US" sz="1700" u="none" cap="none" strike="noStrike">
                          <a:solidFill>
                            <a:schemeClr val="dk1"/>
                          </a:solidFill>
                          <a:latin typeface="Times New Roman"/>
                          <a:ea typeface="Times New Roman"/>
                          <a:cs typeface="Times New Roman"/>
                          <a:sym typeface="Times New Roman"/>
                        </a:rPr>
                        <a:t>CMDI</a:t>
                      </a:r>
                      <a:endParaRPr b="1" sz="17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700" u="none" cap="none" strike="noStrike">
                          <a:latin typeface="Times New Roman"/>
                          <a:ea typeface="Times New Roman"/>
                          <a:cs typeface="Times New Roman"/>
                          <a:sym typeface="Times New Roman"/>
                        </a:rPr>
                        <a:t>Serangan </a:t>
                      </a:r>
                      <a:r>
                        <a:rPr lang="en-US" sz="1700">
                          <a:latin typeface="Times New Roman"/>
                          <a:ea typeface="Times New Roman"/>
                          <a:cs typeface="Times New Roman"/>
                          <a:sym typeface="Times New Roman"/>
                        </a:rPr>
                        <a:t>di luar</a:t>
                      </a:r>
                      <a:r>
                        <a:rPr lang="en-US" sz="1700" u="none" cap="none" strike="noStrike">
                          <a:latin typeface="Times New Roman"/>
                          <a:ea typeface="Times New Roman"/>
                          <a:cs typeface="Times New Roman"/>
                          <a:sym typeface="Times New Roman"/>
                        </a:rPr>
                        <a:t> website</a:t>
                      </a:r>
                      <a:endParaRPr sz="1700">
                        <a:latin typeface="Times New Roman"/>
                        <a:ea typeface="Times New Roman"/>
                        <a:cs typeface="Times New Roman"/>
                        <a:sym typeface="Times New Roman"/>
                      </a:endParaRPr>
                    </a:p>
                  </a:txBody>
                  <a:tcPr marT="45725" marB="45725" marR="91450" marL="91450"/>
                </a:tc>
              </a:tr>
            </a:tbl>
          </a:graphicData>
        </a:graphic>
      </p:graphicFrame>
      <p:sp>
        <p:nvSpPr>
          <p:cNvPr id="222" name="Google Shape;222;p6"/>
          <p:cNvSpPr txBox="1"/>
          <p:nvPr/>
        </p:nvSpPr>
        <p:spPr>
          <a:xfrm>
            <a:off x="2130200" y="143150"/>
            <a:ext cx="8560800" cy="6186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SzPts val="3200"/>
              <a:buNone/>
            </a:pPr>
            <a:r>
              <a:rPr b="1" lang="en-US" sz="3800">
                <a:solidFill>
                  <a:srgbClr val="002060"/>
                </a:solidFill>
                <a:latin typeface="Times New Roman"/>
                <a:ea typeface="Times New Roman"/>
                <a:cs typeface="Times New Roman"/>
                <a:sym typeface="Times New Roman"/>
              </a:rPr>
              <a:t>Indikator Keberhasilan Project</a:t>
            </a:r>
            <a:endParaRPr b="1" sz="2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2023-10-11T10:15:25Z</dcterms:created>
  <dc:creator>Fahri Maulana</dc:creator>
</cp:coreProperties>
</file>